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63" r:id="rId2"/>
    <p:sldId id="464" r:id="rId3"/>
    <p:sldId id="465" r:id="rId4"/>
    <p:sldId id="477" r:id="rId5"/>
    <p:sldId id="466" r:id="rId6"/>
    <p:sldId id="467" r:id="rId7"/>
    <p:sldId id="475" r:id="rId8"/>
    <p:sldId id="468" r:id="rId9"/>
    <p:sldId id="469" r:id="rId10"/>
    <p:sldId id="474" r:id="rId11"/>
    <p:sldId id="470" r:id="rId12"/>
    <p:sldId id="478" r:id="rId13"/>
    <p:sldId id="472" r:id="rId14"/>
    <p:sldId id="479" r:id="rId15"/>
    <p:sldId id="473" r:id="rId16"/>
    <p:sldId id="476" r:id="rId17"/>
    <p:sldId id="480" r:id="rId18"/>
    <p:sldId id="481" r:id="rId19"/>
    <p:sldId id="482" r:id="rId20"/>
    <p:sldId id="485" r:id="rId21"/>
    <p:sldId id="486" r:id="rId22"/>
    <p:sldId id="484" r:id="rId23"/>
    <p:sldId id="513" r:id="rId24"/>
    <p:sldId id="514" r:id="rId25"/>
    <p:sldId id="515" r:id="rId26"/>
    <p:sldId id="487" r:id="rId2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0D26504-0F7D-4B7B-A5B5-35216D8EC614}" v="1" dt="2022-06-22T13:33:32.2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cos Henrique de Araújo" userId="07145894c61b7565" providerId="LiveId" clId="{50D26504-0F7D-4B7B-A5B5-35216D8EC614}"/>
    <pc:docChg chg="addSld delSld modSld">
      <pc:chgData name="Marcos Henrique de Araújo" userId="07145894c61b7565" providerId="LiveId" clId="{50D26504-0F7D-4B7B-A5B5-35216D8EC614}" dt="2022-06-22T13:33:51.081" v="10" actId="20577"/>
      <pc:docMkLst>
        <pc:docMk/>
      </pc:docMkLst>
      <pc:sldChg chg="del">
        <pc:chgData name="Marcos Henrique de Araújo" userId="07145894c61b7565" providerId="LiveId" clId="{50D26504-0F7D-4B7B-A5B5-35216D8EC614}" dt="2022-06-22T12:20:47.229" v="0" actId="47"/>
        <pc:sldMkLst>
          <pc:docMk/>
          <pc:sldMk cId="2689666533" sldId="256"/>
        </pc:sldMkLst>
      </pc:sldChg>
      <pc:sldChg chg="modSp mod">
        <pc:chgData name="Marcos Henrique de Araújo" userId="07145894c61b7565" providerId="LiveId" clId="{50D26504-0F7D-4B7B-A5B5-35216D8EC614}" dt="2022-06-22T12:21:20.516" v="3" actId="20577"/>
        <pc:sldMkLst>
          <pc:docMk/>
          <pc:sldMk cId="1387257195" sldId="467"/>
        </pc:sldMkLst>
        <pc:spChg chg="mod">
          <ac:chgData name="Marcos Henrique de Araújo" userId="07145894c61b7565" providerId="LiveId" clId="{50D26504-0F7D-4B7B-A5B5-35216D8EC614}" dt="2022-06-22T12:21:20.516" v="3" actId="20577"/>
          <ac:spMkLst>
            <pc:docMk/>
            <pc:sldMk cId="1387257195" sldId="467"/>
            <ac:spMk id="2" creationId="{4775B5C6-B1F5-4252-A335-9D584ED22822}"/>
          </ac:spMkLst>
        </pc:spChg>
      </pc:sldChg>
      <pc:sldChg chg="modSp mod">
        <pc:chgData name="Marcos Henrique de Araújo" userId="07145894c61b7565" providerId="LiveId" clId="{50D26504-0F7D-4B7B-A5B5-35216D8EC614}" dt="2022-06-22T12:21:41.419" v="4" actId="20577"/>
        <pc:sldMkLst>
          <pc:docMk/>
          <pc:sldMk cId="1738403680" sldId="472"/>
        </pc:sldMkLst>
        <pc:spChg chg="mod">
          <ac:chgData name="Marcos Henrique de Araújo" userId="07145894c61b7565" providerId="LiveId" clId="{50D26504-0F7D-4B7B-A5B5-35216D8EC614}" dt="2022-06-22T12:21:41.419" v="4" actId="20577"/>
          <ac:spMkLst>
            <pc:docMk/>
            <pc:sldMk cId="1738403680" sldId="472"/>
            <ac:spMk id="2" creationId="{4775B5C6-B1F5-4252-A335-9D584ED22822}"/>
          </ac:spMkLst>
        </pc:spChg>
      </pc:sldChg>
      <pc:sldChg chg="modSp mod">
        <pc:chgData name="Marcos Henrique de Araújo" userId="07145894c61b7565" providerId="LiveId" clId="{50D26504-0F7D-4B7B-A5B5-35216D8EC614}" dt="2022-06-22T12:21:08.307" v="2" actId="20577"/>
        <pc:sldMkLst>
          <pc:docMk/>
          <pc:sldMk cId="416617305" sldId="477"/>
        </pc:sldMkLst>
        <pc:spChg chg="mod">
          <ac:chgData name="Marcos Henrique de Araújo" userId="07145894c61b7565" providerId="LiveId" clId="{50D26504-0F7D-4B7B-A5B5-35216D8EC614}" dt="2022-06-22T12:21:08.307" v="2" actId="20577"/>
          <ac:spMkLst>
            <pc:docMk/>
            <pc:sldMk cId="416617305" sldId="477"/>
            <ac:spMk id="2" creationId="{4775B5C6-B1F5-4252-A335-9D584ED22822}"/>
          </ac:spMkLst>
        </pc:spChg>
      </pc:sldChg>
      <pc:sldChg chg="delSp add setBg delDesignElem">
        <pc:chgData name="Marcos Henrique de Araújo" userId="07145894c61b7565" providerId="LiveId" clId="{50D26504-0F7D-4B7B-A5B5-35216D8EC614}" dt="2022-06-22T13:33:32.261" v="8"/>
        <pc:sldMkLst>
          <pc:docMk/>
          <pc:sldMk cId="1443976848" sldId="513"/>
        </pc:sldMkLst>
        <pc:spChg chg="del">
          <ac:chgData name="Marcos Henrique de Araújo" userId="07145894c61b7565" providerId="LiveId" clId="{50D26504-0F7D-4B7B-A5B5-35216D8EC614}" dt="2022-06-22T13:33:32.261" v="8"/>
          <ac:spMkLst>
            <pc:docMk/>
            <pc:sldMk cId="1443976848" sldId="513"/>
            <ac:spMk id="42" creationId="{1FD5705B-63E0-4364-B909-EC902FEAAC07}"/>
          </ac:spMkLst>
        </pc:spChg>
        <pc:spChg chg="del">
          <ac:chgData name="Marcos Henrique de Araújo" userId="07145894c61b7565" providerId="LiveId" clId="{50D26504-0F7D-4B7B-A5B5-35216D8EC614}" dt="2022-06-22T13:33:32.261" v="8"/>
          <ac:spMkLst>
            <pc:docMk/>
            <pc:sldMk cId="1443976848" sldId="513"/>
            <ac:spMk id="43" creationId="{0B7E355D-DAEA-4421-B67A-FA13C0FBDCE8}"/>
          </ac:spMkLst>
        </pc:spChg>
        <pc:grpChg chg="del">
          <ac:chgData name="Marcos Henrique de Araújo" userId="07145894c61b7565" providerId="LiveId" clId="{50D26504-0F7D-4B7B-A5B5-35216D8EC614}" dt="2022-06-22T13:33:32.261" v="8"/>
          <ac:grpSpMkLst>
            <pc:docMk/>
            <pc:sldMk cId="1443976848" sldId="513"/>
            <ac:grpSpMk id="44" creationId="{61D9147E-6246-4344-B99C-7E58532D8CB5}"/>
          </ac:grpSpMkLst>
        </pc:grpChg>
      </pc:sldChg>
      <pc:sldChg chg="delSp add setBg delDesignElem">
        <pc:chgData name="Marcos Henrique de Araújo" userId="07145894c61b7565" providerId="LiveId" clId="{50D26504-0F7D-4B7B-A5B5-35216D8EC614}" dt="2022-06-22T13:33:32.261" v="8"/>
        <pc:sldMkLst>
          <pc:docMk/>
          <pc:sldMk cId="2807063003" sldId="514"/>
        </pc:sldMkLst>
        <pc:spChg chg="del">
          <ac:chgData name="Marcos Henrique de Araújo" userId="07145894c61b7565" providerId="LiveId" clId="{50D26504-0F7D-4B7B-A5B5-35216D8EC614}" dt="2022-06-22T13:33:32.261" v="8"/>
          <ac:spMkLst>
            <pc:docMk/>
            <pc:sldMk cId="2807063003" sldId="514"/>
            <ac:spMk id="42" creationId="{1FD5705B-63E0-4364-B909-EC902FEAAC07}"/>
          </ac:spMkLst>
        </pc:spChg>
        <pc:spChg chg="del">
          <ac:chgData name="Marcos Henrique de Araújo" userId="07145894c61b7565" providerId="LiveId" clId="{50D26504-0F7D-4B7B-A5B5-35216D8EC614}" dt="2022-06-22T13:33:32.261" v="8"/>
          <ac:spMkLst>
            <pc:docMk/>
            <pc:sldMk cId="2807063003" sldId="514"/>
            <ac:spMk id="43" creationId="{0B7E355D-DAEA-4421-B67A-FA13C0FBDCE8}"/>
          </ac:spMkLst>
        </pc:spChg>
        <pc:grpChg chg="del">
          <ac:chgData name="Marcos Henrique de Araújo" userId="07145894c61b7565" providerId="LiveId" clId="{50D26504-0F7D-4B7B-A5B5-35216D8EC614}" dt="2022-06-22T13:33:32.261" v="8"/>
          <ac:grpSpMkLst>
            <pc:docMk/>
            <pc:sldMk cId="2807063003" sldId="514"/>
            <ac:grpSpMk id="44" creationId="{61D9147E-6246-4344-B99C-7E58532D8CB5}"/>
          </ac:grpSpMkLst>
        </pc:grpChg>
      </pc:sldChg>
      <pc:sldChg chg="delSp modSp add mod setBg delDesignElem">
        <pc:chgData name="Marcos Henrique de Araújo" userId="07145894c61b7565" providerId="LiveId" clId="{50D26504-0F7D-4B7B-A5B5-35216D8EC614}" dt="2022-06-22T13:33:51.081" v="10" actId="20577"/>
        <pc:sldMkLst>
          <pc:docMk/>
          <pc:sldMk cId="533595791" sldId="515"/>
        </pc:sldMkLst>
        <pc:spChg chg="mod">
          <ac:chgData name="Marcos Henrique de Araújo" userId="07145894c61b7565" providerId="LiveId" clId="{50D26504-0F7D-4B7B-A5B5-35216D8EC614}" dt="2022-06-22T13:33:51.081" v="10" actId="20577"/>
          <ac:spMkLst>
            <pc:docMk/>
            <pc:sldMk cId="533595791" sldId="515"/>
            <ac:spMk id="2" creationId="{4775B5C6-B1F5-4252-A335-9D584ED22822}"/>
          </ac:spMkLst>
        </pc:spChg>
        <pc:spChg chg="del">
          <ac:chgData name="Marcos Henrique de Araújo" userId="07145894c61b7565" providerId="LiveId" clId="{50D26504-0F7D-4B7B-A5B5-35216D8EC614}" dt="2022-06-22T13:33:32.261" v="8"/>
          <ac:spMkLst>
            <pc:docMk/>
            <pc:sldMk cId="533595791" sldId="515"/>
            <ac:spMk id="42" creationId="{1FD5705B-63E0-4364-B909-EC902FEAAC07}"/>
          </ac:spMkLst>
        </pc:spChg>
        <pc:spChg chg="del">
          <ac:chgData name="Marcos Henrique de Araújo" userId="07145894c61b7565" providerId="LiveId" clId="{50D26504-0F7D-4B7B-A5B5-35216D8EC614}" dt="2022-06-22T13:33:32.261" v="8"/>
          <ac:spMkLst>
            <pc:docMk/>
            <pc:sldMk cId="533595791" sldId="515"/>
            <ac:spMk id="43" creationId="{0B7E355D-DAEA-4421-B67A-FA13C0FBDCE8}"/>
          </ac:spMkLst>
        </pc:spChg>
        <pc:grpChg chg="del">
          <ac:chgData name="Marcos Henrique de Araújo" userId="07145894c61b7565" providerId="LiveId" clId="{50D26504-0F7D-4B7B-A5B5-35216D8EC614}" dt="2022-06-22T13:33:32.261" v="8"/>
          <ac:grpSpMkLst>
            <pc:docMk/>
            <pc:sldMk cId="533595791" sldId="515"/>
            <ac:grpSpMk id="44" creationId="{61D9147E-6246-4344-B99C-7E58532D8CB5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C3F79F-54A5-D622-9074-E35DA8B3A6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61B1B02-F6CF-BCA4-1446-450A32F241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96400A5-617D-A813-E6F2-5E5C03B22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E5E3C-C714-46E2-9721-547F70BB2836}" type="datetimeFigureOut">
              <a:rPr lang="pt-BR" smtClean="0"/>
              <a:t>22/06/2022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3106AA7-E2A3-F110-91A9-91BD0CFF4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28C8A06-2831-2270-0D8A-D3E7F58AE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94ABA-F825-45D4-A02C-7F6331E46D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4576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869122-85E4-3AAB-A1CC-BABFA042B4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F54AA95-8C4A-A8E3-B930-10611D44C0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09835C6-D4EF-3F64-734D-37FEE0B1A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E5E3C-C714-46E2-9721-547F70BB2836}" type="datetimeFigureOut">
              <a:rPr lang="pt-BR" smtClean="0"/>
              <a:t>22/06/2022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7B56566-6E61-DD85-BAC2-1CE2039BE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46A8521-4D38-E1EF-DC7B-9F8116CD5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94ABA-F825-45D4-A02C-7F6331E46D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7259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2072EBD-CF15-FAE1-5D9F-E9E257FAF7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AF76A24-55A5-7D58-723A-7FEF5A9DFD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B896322-78BF-9AEC-404B-0587AE82F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E5E3C-C714-46E2-9721-547F70BB2836}" type="datetimeFigureOut">
              <a:rPr lang="pt-BR" smtClean="0"/>
              <a:t>22/06/2022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1456F17-3A90-BE29-11EF-C27055E26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9EBAEAD-8DEE-9568-B029-E479938FA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94ABA-F825-45D4-A02C-7F6331E46D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5007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2F324A-4A72-DADB-2AF6-428D12A8E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192A0B6-065B-133E-32FD-BCCEE63038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4CBEC05-7CA9-E52B-BEF1-759A90BCC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E5E3C-C714-46E2-9721-547F70BB2836}" type="datetimeFigureOut">
              <a:rPr lang="pt-BR" smtClean="0"/>
              <a:t>22/06/2022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CB1AB90-D545-1FD3-187E-FAF231631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1A1D62C-0639-7F59-B016-F4A85F8DE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94ABA-F825-45D4-A02C-7F6331E46D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2197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E7F296-8680-0746-9B62-4A079BD40D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C19F199-646E-A14D-79A7-4D004ABEC0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99AD58A-6DD3-5E15-0CD6-77BF84405B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E5E3C-C714-46E2-9721-547F70BB2836}" type="datetimeFigureOut">
              <a:rPr lang="pt-BR" smtClean="0"/>
              <a:t>22/06/2022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6F20E3A-F227-1979-6E2D-C35A08E2C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B53254E-0002-4320-9846-902C3EEA1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94ABA-F825-45D4-A02C-7F6331E46D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0178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155242-1C33-1EA3-FA90-7624F8A99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F4AA343-ECC3-C7B3-D316-46CEE59BBE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8F35A22-47ED-EA95-C558-E32F6224B0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37B105D-4300-1FA4-21AD-D34804E70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E5E3C-C714-46E2-9721-547F70BB2836}" type="datetimeFigureOut">
              <a:rPr lang="pt-BR" smtClean="0"/>
              <a:t>22/06/2022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805BBEC-78DC-4F49-D643-79C9CAB88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5D6B39B-CCCC-B615-28F5-DD81FE51C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94ABA-F825-45D4-A02C-7F6331E46D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4402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B6A33F-9CA2-45CC-4AD9-E3DE4E31EB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B015D65-C9A8-6667-85CD-B77599844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7340BD9-D691-F5FA-7DF0-D46D063C49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7EDFA22B-3E8F-297C-9FDD-BEB8E95F75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B267A64B-ADB9-866A-14C6-045CDC43AF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55154444-17E3-9E8E-3F4C-8BF3A8461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E5E3C-C714-46E2-9721-547F70BB2836}" type="datetimeFigureOut">
              <a:rPr lang="pt-BR" smtClean="0"/>
              <a:t>22/06/2022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9F9F7C03-6813-E35B-D036-90B26A8B4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05E7AF4E-33F6-94A8-5A7B-1DD0DA0F9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94ABA-F825-45D4-A02C-7F6331E46D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6728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46A6F5-BD5F-37E7-0798-0FBFD2F685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E3F4A25-3B7B-FA02-D2EF-020E3FAA62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E5E3C-C714-46E2-9721-547F70BB2836}" type="datetimeFigureOut">
              <a:rPr lang="pt-BR" smtClean="0"/>
              <a:t>22/06/2022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0DAF8016-20ED-F147-ACF8-C8BE1BC85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B50F8EE2-229A-DF8C-EC82-A942D74D7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94ABA-F825-45D4-A02C-7F6331E46D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1747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F633F43D-FDC3-B586-577C-E87FEB1D2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E5E3C-C714-46E2-9721-547F70BB2836}" type="datetimeFigureOut">
              <a:rPr lang="pt-BR" smtClean="0"/>
              <a:t>22/06/2022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DD3B5B5D-003B-BB5D-B767-DA1B7A9E5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569CA0D-4827-EE39-5966-45631E6E6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94ABA-F825-45D4-A02C-7F6331E46D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8188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E7555B-11D8-01B2-8C53-35F84F483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1410591-DCBD-F587-15F4-4F96DF8B92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1DF730C-6616-5C7B-4E34-09507AC68F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A1259B5-449F-9D31-5DBC-4FEE3088F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E5E3C-C714-46E2-9721-547F70BB2836}" type="datetimeFigureOut">
              <a:rPr lang="pt-BR" smtClean="0"/>
              <a:t>22/06/2022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F0C8B1E-3D64-CD6E-7016-545BB6AEF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510944A-FBBB-F861-030A-2C3080C31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94ABA-F825-45D4-A02C-7F6331E46D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3159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FE71FF-D5BE-60BD-11A5-FA9C2AC355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D21C8A40-310A-ED5A-5AF9-A6550AB62D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E69219B-8A89-EB0F-8FFC-D907709004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AA2D68C-F983-14A3-25D2-96FF269FB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E5E3C-C714-46E2-9721-547F70BB2836}" type="datetimeFigureOut">
              <a:rPr lang="pt-BR" smtClean="0"/>
              <a:t>22/06/2022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CBF2D8F-8B66-9A71-16AB-669F3D929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23A2C20-424A-6292-B58F-ADCB83D3F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94ABA-F825-45D4-A02C-7F6331E46D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4745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E0DB125B-595B-17C4-447F-89B7EB7FD9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C9F51E0-6409-B8C0-B6BB-7A69464027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0335001-59C0-04AD-9657-91821A30F2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EE5E3C-C714-46E2-9721-547F70BB2836}" type="datetimeFigureOut">
              <a:rPr lang="pt-BR" smtClean="0"/>
              <a:t>22/06/2022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A3ECC52-1A24-D9D3-A8BD-64A566AB78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7E1C955-FB1F-EC55-5444-CB73864B7A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794ABA-F825-45D4-A02C-7F6331E46D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0785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75B5C6-B1F5-4252-A335-9D584ED228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7252" y="1122363"/>
            <a:ext cx="6084157" cy="5421050"/>
          </a:xfrm>
        </p:spPr>
        <p:txBody>
          <a:bodyPr>
            <a:noAutofit/>
          </a:bodyPr>
          <a:lstStyle/>
          <a:p>
            <a:r>
              <a:rPr lang="pt-BR" sz="4800" b="1" dirty="0"/>
              <a:t>MAIS IMPORTANTE QUE ORAR </a:t>
            </a:r>
            <a:br>
              <a:rPr lang="pt-BR" sz="4800" b="1" dirty="0"/>
            </a:br>
            <a:r>
              <a:rPr lang="pt-BR" sz="4800" b="1" dirty="0"/>
              <a:t>É </a:t>
            </a:r>
            <a:br>
              <a:rPr lang="pt-BR" sz="4800" b="1" dirty="0"/>
            </a:br>
            <a:r>
              <a:rPr lang="pt-BR" sz="4800" b="1" dirty="0"/>
              <a:t>SABER A QUEM DIRIGIMOS </a:t>
            </a:r>
            <a:br>
              <a:rPr lang="pt-BR" sz="4800" b="1" dirty="0"/>
            </a:br>
            <a:r>
              <a:rPr lang="pt-BR" sz="4800" b="1" dirty="0"/>
              <a:t>NOSSAS ORAÇÕES</a:t>
            </a:r>
            <a:br>
              <a:rPr lang="pt-BR" sz="4800" b="1" dirty="0"/>
            </a:br>
            <a:r>
              <a:rPr lang="pt-BR" sz="4800" b="1" dirty="0"/>
              <a:t>TIMOTHY KELLER</a:t>
            </a:r>
            <a:br>
              <a:rPr lang="pt-BR" sz="4800" dirty="0"/>
            </a:br>
            <a:endParaRPr lang="pt-BR" sz="48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DBDC770-36CC-4C5F-95C5-AA277176E1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195943"/>
            <a:ext cx="5849373" cy="611833"/>
          </a:xfrm>
        </p:spPr>
        <p:txBody>
          <a:bodyPr>
            <a:noAutofit/>
          </a:bodyPr>
          <a:lstStyle/>
          <a:p>
            <a:r>
              <a:rPr lang="pt-BR" sz="3600" b="1" dirty="0"/>
              <a:t>O DEUS A QUEM ORAMOS</a:t>
            </a:r>
          </a:p>
        </p:txBody>
      </p:sp>
      <p:pic>
        <p:nvPicPr>
          <p:cNvPr id="22" name="Picture 3" descr="Uma praia de areia preta e águas azuis profundas">
            <a:extLst>
              <a:ext uri="{FF2B5EF4-FFF2-40B4-BE49-F238E27FC236}">
                <a16:creationId xmlns:a16="http://schemas.microsoft.com/office/drawing/2014/main" id="{F0F653C7-7109-E4A8-C8E3-2F268E8E42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750" r="16748" b="-2"/>
          <a:stretch/>
        </p:blipFill>
        <p:spPr>
          <a:xfrm>
            <a:off x="6306574" y="552339"/>
            <a:ext cx="5728174" cy="5728174"/>
          </a:xfrm>
          <a:custGeom>
            <a:avLst/>
            <a:gdLst/>
            <a:ahLst/>
            <a:cxnLst/>
            <a:rect l="l" t="t" r="r" b="b"/>
            <a:pathLst>
              <a:path w="3111160" h="3111160">
                <a:moveTo>
                  <a:pt x="1555580" y="0"/>
                </a:moveTo>
                <a:cubicBezTo>
                  <a:pt x="2414703" y="0"/>
                  <a:pt x="3111160" y="696457"/>
                  <a:pt x="3111160" y="1555580"/>
                </a:cubicBezTo>
                <a:cubicBezTo>
                  <a:pt x="3111160" y="2414703"/>
                  <a:pt x="2414703" y="3111160"/>
                  <a:pt x="1555580" y="3111160"/>
                </a:cubicBezTo>
                <a:cubicBezTo>
                  <a:pt x="696457" y="3111160"/>
                  <a:pt x="0" y="2414703"/>
                  <a:pt x="0" y="1555580"/>
                </a:cubicBezTo>
                <a:cubicBezTo>
                  <a:pt x="0" y="696457"/>
                  <a:pt x="696457" y="0"/>
                  <a:pt x="1555580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2314722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75B5C6-B1F5-4252-A335-9D584ED228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109" y="756608"/>
            <a:ext cx="6186465" cy="5904251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pt-BR" sz="3200" dirty="0"/>
              <a:t>Bondade e Misericórdia:</a:t>
            </a:r>
            <a:br>
              <a:rPr lang="pt-BR" sz="3200" dirty="0"/>
            </a:br>
            <a:br>
              <a:rPr lang="pt-BR" sz="3200" dirty="0"/>
            </a:br>
            <a:r>
              <a:rPr lang="pt-BR" sz="3200" dirty="0"/>
              <a:t>Bondade e misericórdia certamente me seguirão todos os dias da minha vida; e habitarei na Casa do SENHOR para todo o sempre – </a:t>
            </a:r>
            <a:r>
              <a:rPr lang="pt-BR" sz="3200" dirty="0" err="1"/>
              <a:t>Sl</a:t>
            </a:r>
            <a:r>
              <a:rPr lang="pt-BR" sz="3200" dirty="0"/>
              <a:t> 23.6</a:t>
            </a:r>
            <a:br>
              <a:rPr lang="pt-BR" sz="3200" dirty="0"/>
            </a:br>
            <a:br>
              <a:rPr lang="pt-BR" sz="3200" dirty="0"/>
            </a:br>
            <a:r>
              <a:rPr lang="pt-BR" sz="3200" dirty="0"/>
              <a:t>Rendei graças ao SENHOR, porque ele é bom, porque a sua misericórdia dura para sempre – </a:t>
            </a:r>
            <a:r>
              <a:rPr lang="pt-BR" sz="3200" dirty="0" err="1"/>
              <a:t>Sl</a:t>
            </a:r>
            <a:r>
              <a:rPr lang="pt-BR" sz="3200" dirty="0"/>
              <a:t> 136.1</a:t>
            </a:r>
            <a:br>
              <a:rPr lang="pt-BR" sz="3200" dirty="0"/>
            </a:br>
            <a:endParaRPr lang="pt-BR" sz="32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DBDC770-36CC-4C5F-95C5-AA277176E1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3526" y="73844"/>
            <a:ext cx="6084157" cy="594661"/>
          </a:xfrm>
        </p:spPr>
        <p:txBody>
          <a:bodyPr>
            <a:noAutofit/>
          </a:bodyPr>
          <a:lstStyle/>
          <a:p>
            <a:r>
              <a:rPr lang="pt-BR" sz="3600" b="1" dirty="0"/>
              <a:t>O DEUS A QUEM ORAMOS</a:t>
            </a:r>
          </a:p>
        </p:txBody>
      </p:sp>
      <p:pic>
        <p:nvPicPr>
          <p:cNvPr id="22" name="Picture 3" descr="Uma praia de areia preta e águas azuis profundas">
            <a:extLst>
              <a:ext uri="{FF2B5EF4-FFF2-40B4-BE49-F238E27FC236}">
                <a16:creationId xmlns:a16="http://schemas.microsoft.com/office/drawing/2014/main" id="{F0F653C7-7109-E4A8-C8E3-2F268E8E42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750" r="16748" b="-2"/>
          <a:stretch/>
        </p:blipFill>
        <p:spPr>
          <a:xfrm>
            <a:off x="6306574" y="552339"/>
            <a:ext cx="5728174" cy="5728174"/>
          </a:xfrm>
          <a:custGeom>
            <a:avLst/>
            <a:gdLst/>
            <a:ahLst/>
            <a:cxnLst/>
            <a:rect l="l" t="t" r="r" b="b"/>
            <a:pathLst>
              <a:path w="3111160" h="3111160">
                <a:moveTo>
                  <a:pt x="1555580" y="0"/>
                </a:moveTo>
                <a:cubicBezTo>
                  <a:pt x="2414703" y="0"/>
                  <a:pt x="3111160" y="696457"/>
                  <a:pt x="3111160" y="1555580"/>
                </a:cubicBezTo>
                <a:cubicBezTo>
                  <a:pt x="3111160" y="2414703"/>
                  <a:pt x="2414703" y="3111160"/>
                  <a:pt x="1555580" y="3111160"/>
                </a:cubicBezTo>
                <a:cubicBezTo>
                  <a:pt x="696457" y="3111160"/>
                  <a:pt x="0" y="2414703"/>
                  <a:pt x="0" y="1555580"/>
                </a:cubicBezTo>
                <a:cubicBezTo>
                  <a:pt x="0" y="696457"/>
                  <a:pt x="696457" y="0"/>
                  <a:pt x="1555580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3132521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75B5C6-B1F5-4252-A335-9D584ED228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109" y="756608"/>
            <a:ext cx="6186465" cy="5904251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pt-BR" sz="3200" dirty="0"/>
              <a:t>Misericórdia e Fidelidade</a:t>
            </a:r>
            <a:br>
              <a:rPr lang="pt-BR" sz="3200" dirty="0"/>
            </a:br>
            <a:r>
              <a:rPr lang="pt-BR" sz="3200" dirty="0" err="1"/>
              <a:t>Hesed</a:t>
            </a:r>
            <a:r>
              <a:rPr lang="pt-BR" sz="3200" dirty="0"/>
              <a:t> (misericórdia) e </a:t>
            </a:r>
            <a:r>
              <a:rPr lang="pt-BR" sz="3200" baseline="30000" dirty="0" err="1"/>
              <a:t>e</a:t>
            </a:r>
            <a:r>
              <a:rPr lang="pt-BR" sz="3200" dirty="0" err="1"/>
              <a:t>munah</a:t>
            </a:r>
            <a:r>
              <a:rPr lang="pt-BR" sz="3200" dirty="0"/>
              <a:t>(fidelidade) formam um binômio muito comum no AT:</a:t>
            </a:r>
            <a:br>
              <a:rPr lang="pt-BR" sz="3200" dirty="0"/>
            </a:br>
            <a:r>
              <a:rPr lang="pt-BR" sz="3200" dirty="0"/>
              <a:t>E, passando o SENHOR por diante dele, clamou: SENHOR, SENHOR Deus compassivo, clemente e </a:t>
            </a:r>
            <a:r>
              <a:rPr lang="pt-BR" sz="3200" dirty="0" err="1"/>
              <a:t>longânimo</a:t>
            </a:r>
            <a:r>
              <a:rPr lang="pt-BR" sz="3200" dirty="0"/>
              <a:t> e grande em misericórdia e fidelidade; </a:t>
            </a:r>
            <a:br>
              <a:rPr lang="pt-BR" sz="3200" dirty="0"/>
            </a:br>
            <a:r>
              <a:rPr lang="pt-BR" sz="3200" dirty="0"/>
              <a:t>que guarda a misericórdia em mil gerações, que perdoa a iniquidade, a transgressão e o pecado - </a:t>
            </a:r>
            <a:r>
              <a:rPr lang="pt-BR" sz="3200" dirty="0" err="1"/>
              <a:t>Êx</a:t>
            </a:r>
            <a:r>
              <a:rPr lang="pt-BR" sz="3200" dirty="0"/>
              <a:t> 34.6 e 7a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DBDC770-36CC-4C5F-95C5-AA277176E1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3526" y="73844"/>
            <a:ext cx="6084157" cy="594661"/>
          </a:xfrm>
        </p:spPr>
        <p:txBody>
          <a:bodyPr>
            <a:noAutofit/>
          </a:bodyPr>
          <a:lstStyle/>
          <a:p>
            <a:r>
              <a:rPr lang="pt-BR" sz="3600" b="1" dirty="0"/>
              <a:t>O DEUS A QUEM ORAMOS</a:t>
            </a:r>
          </a:p>
        </p:txBody>
      </p:sp>
      <p:pic>
        <p:nvPicPr>
          <p:cNvPr id="22" name="Picture 3" descr="Uma praia de areia preta e águas azuis profundas">
            <a:extLst>
              <a:ext uri="{FF2B5EF4-FFF2-40B4-BE49-F238E27FC236}">
                <a16:creationId xmlns:a16="http://schemas.microsoft.com/office/drawing/2014/main" id="{F0F653C7-7109-E4A8-C8E3-2F268E8E42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750" r="16748" b="-2"/>
          <a:stretch/>
        </p:blipFill>
        <p:spPr>
          <a:xfrm>
            <a:off x="6306574" y="552339"/>
            <a:ext cx="5728174" cy="5728174"/>
          </a:xfrm>
          <a:custGeom>
            <a:avLst/>
            <a:gdLst/>
            <a:ahLst/>
            <a:cxnLst/>
            <a:rect l="l" t="t" r="r" b="b"/>
            <a:pathLst>
              <a:path w="3111160" h="3111160">
                <a:moveTo>
                  <a:pt x="1555580" y="0"/>
                </a:moveTo>
                <a:cubicBezTo>
                  <a:pt x="2414703" y="0"/>
                  <a:pt x="3111160" y="696457"/>
                  <a:pt x="3111160" y="1555580"/>
                </a:cubicBezTo>
                <a:cubicBezTo>
                  <a:pt x="3111160" y="2414703"/>
                  <a:pt x="2414703" y="3111160"/>
                  <a:pt x="1555580" y="3111160"/>
                </a:cubicBezTo>
                <a:cubicBezTo>
                  <a:pt x="696457" y="3111160"/>
                  <a:pt x="0" y="2414703"/>
                  <a:pt x="0" y="1555580"/>
                </a:cubicBezTo>
                <a:cubicBezTo>
                  <a:pt x="0" y="696457"/>
                  <a:pt x="696457" y="0"/>
                  <a:pt x="1555580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0425213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75B5C6-B1F5-4252-A335-9D584ED228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109" y="756608"/>
            <a:ext cx="6186465" cy="5904251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pt-BR" sz="3200" dirty="0"/>
              <a:t>Saberás, pois, que o SENHOR, teu Deus, é Deus, o Deus fiel, que guarda a aliança e a misericórdia até mil gerações aos que o amam e cumprem os seus mandamentos - </a:t>
            </a:r>
            <a:br>
              <a:rPr lang="pt-BR" sz="3200" dirty="0"/>
            </a:br>
            <a:r>
              <a:rPr lang="pt-BR" sz="3200" dirty="0" err="1"/>
              <a:t>Dt</a:t>
            </a:r>
            <a:r>
              <a:rPr lang="pt-BR" sz="3200" dirty="0"/>
              <a:t> 7.9</a:t>
            </a:r>
            <a:br>
              <a:rPr lang="pt-BR" sz="3200" dirty="0"/>
            </a:br>
            <a:br>
              <a:rPr lang="pt-BR" sz="3200" dirty="0"/>
            </a:br>
            <a:br>
              <a:rPr lang="pt-BR" sz="3200" dirty="0"/>
            </a:br>
            <a:endParaRPr lang="pt-BR" sz="32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DBDC770-36CC-4C5F-95C5-AA277176E1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3526" y="73844"/>
            <a:ext cx="6084157" cy="594661"/>
          </a:xfrm>
        </p:spPr>
        <p:txBody>
          <a:bodyPr>
            <a:noAutofit/>
          </a:bodyPr>
          <a:lstStyle/>
          <a:p>
            <a:r>
              <a:rPr lang="pt-BR" sz="3600" b="1" dirty="0"/>
              <a:t>O DEUS A QUEM ORAMOS</a:t>
            </a:r>
          </a:p>
        </p:txBody>
      </p:sp>
      <p:pic>
        <p:nvPicPr>
          <p:cNvPr id="22" name="Picture 3" descr="Uma praia de areia preta e águas azuis profundas">
            <a:extLst>
              <a:ext uri="{FF2B5EF4-FFF2-40B4-BE49-F238E27FC236}">
                <a16:creationId xmlns:a16="http://schemas.microsoft.com/office/drawing/2014/main" id="{F0F653C7-7109-E4A8-C8E3-2F268E8E42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750" r="16748" b="-2"/>
          <a:stretch/>
        </p:blipFill>
        <p:spPr>
          <a:xfrm>
            <a:off x="6306574" y="552339"/>
            <a:ext cx="5728174" cy="5728174"/>
          </a:xfrm>
          <a:custGeom>
            <a:avLst/>
            <a:gdLst/>
            <a:ahLst/>
            <a:cxnLst/>
            <a:rect l="l" t="t" r="r" b="b"/>
            <a:pathLst>
              <a:path w="3111160" h="3111160">
                <a:moveTo>
                  <a:pt x="1555580" y="0"/>
                </a:moveTo>
                <a:cubicBezTo>
                  <a:pt x="2414703" y="0"/>
                  <a:pt x="3111160" y="696457"/>
                  <a:pt x="3111160" y="1555580"/>
                </a:cubicBezTo>
                <a:cubicBezTo>
                  <a:pt x="3111160" y="2414703"/>
                  <a:pt x="2414703" y="3111160"/>
                  <a:pt x="1555580" y="3111160"/>
                </a:cubicBezTo>
                <a:cubicBezTo>
                  <a:pt x="696457" y="3111160"/>
                  <a:pt x="0" y="2414703"/>
                  <a:pt x="0" y="1555580"/>
                </a:cubicBezTo>
                <a:cubicBezTo>
                  <a:pt x="0" y="696457"/>
                  <a:pt x="696457" y="0"/>
                  <a:pt x="1555580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785136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75B5C6-B1F5-4252-A335-9D584ED228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109" y="756608"/>
            <a:ext cx="6186465" cy="5904251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br>
              <a:rPr lang="pt-BR" sz="3200" dirty="0"/>
            </a:br>
            <a:br>
              <a:rPr lang="pt-BR" sz="3200" dirty="0"/>
            </a:br>
            <a:r>
              <a:rPr lang="pt-BR" sz="3200" dirty="0"/>
              <a:t>Ele dos céus me envia o seu auxílio e me livra; cobre de vergonha os que me ferem. Envia a sua misericórdia e a sua fidelidade - </a:t>
            </a:r>
            <a:r>
              <a:rPr lang="pt-BR" sz="3200" dirty="0" err="1"/>
              <a:t>Sl</a:t>
            </a:r>
            <a:r>
              <a:rPr lang="pt-BR" sz="3200" dirty="0"/>
              <a:t> 57.3</a:t>
            </a:r>
            <a:br>
              <a:rPr lang="pt-BR" sz="3200" dirty="0"/>
            </a:br>
            <a:r>
              <a:rPr lang="pt-BR" sz="3200" dirty="0"/>
              <a:t>Bom é render graças ao SENHOR e cantar louvores ao teu nome, ó Altíssimo, </a:t>
            </a:r>
            <a:br>
              <a:rPr lang="pt-BR" sz="3200" dirty="0"/>
            </a:br>
            <a:r>
              <a:rPr lang="pt-BR" sz="3200" dirty="0"/>
              <a:t>anunciar de manhã a tua misericórdia e, durante as noites, a tua fidelidade - </a:t>
            </a:r>
            <a:r>
              <a:rPr lang="pt-BR" sz="3200" dirty="0" err="1"/>
              <a:t>Sl</a:t>
            </a:r>
            <a:r>
              <a:rPr lang="pt-BR" sz="3200" dirty="0"/>
              <a:t> 92.1 </a:t>
            </a:r>
            <a:r>
              <a:rPr lang="pt-BR" sz="3200"/>
              <a:t>e 2</a:t>
            </a:r>
            <a:br>
              <a:rPr lang="pt-BR" sz="3200"/>
            </a:br>
            <a:br>
              <a:rPr lang="pt-BR" sz="3200" dirty="0"/>
            </a:br>
            <a:endParaRPr lang="pt-BR" sz="32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DBDC770-36CC-4C5F-95C5-AA277176E1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3526" y="73844"/>
            <a:ext cx="6084157" cy="594661"/>
          </a:xfrm>
        </p:spPr>
        <p:txBody>
          <a:bodyPr>
            <a:noAutofit/>
          </a:bodyPr>
          <a:lstStyle/>
          <a:p>
            <a:r>
              <a:rPr lang="pt-BR" sz="3600" b="1" dirty="0"/>
              <a:t>O DEUS A QUEM ORAMOS</a:t>
            </a:r>
          </a:p>
        </p:txBody>
      </p:sp>
      <p:pic>
        <p:nvPicPr>
          <p:cNvPr id="22" name="Picture 3" descr="Uma praia de areia preta e águas azuis profundas">
            <a:extLst>
              <a:ext uri="{FF2B5EF4-FFF2-40B4-BE49-F238E27FC236}">
                <a16:creationId xmlns:a16="http://schemas.microsoft.com/office/drawing/2014/main" id="{F0F653C7-7109-E4A8-C8E3-2F268E8E42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750" r="16748" b="-2"/>
          <a:stretch/>
        </p:blipFill>
        <p:spPr>
          <a:xfrm>
            <a:off x="6306574" y="552339"/>
            <a:ext cx="5728174" cy="5728174"/>
          </a:xfrm>
          <a:custGeom>
            <a:avLst/>
            <a:gdLst/>
            <a:ahLst/>
            <a:cxnLst/>
            <a:rect l="l" t="t" r="r" b="b"/>
            <a:pathLst>
              <a:path w="3111160" h="3111160">
                <a:moveTo>
                  <a:pt x="1555580" y="0"/>
                </a:moveTo>
                <a:cubicBezTo>
                  <a:pt x="2414703" y="0"/>
                  <a:pt x="3111160" y="696457"/>
                  <a:pt x="3111160" y="1555580"/>
                </a:cubicBezTo>
                <a:cubicBezTo>
                  <a:pt x="3111160" y="2414703"/>
                  <a:pt x="2414703" y="3111160"/>
                  <a:pt x="1555580" y="3111160"/>
                </a:cubicBezTo>
                <a:cubicBezTo>
                  <a:pt x="696457" y="3111160"/>
                  <a:pt x="0" y="2414703"/>
                  <a:pt x="0" y="1555580"/>
                </a:cubicBezTo>
                <a:cubicBezTo>
                  <a:pt x="0" y="696457"/>
                  <a:pt x="696457" y="0"/>
                  <a:pt x="1555580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7384036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75B5C6-B1F5-4252-A335-9D584ED228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109" y="756608"/>
            <a:ext cx="6186465" cy="5904251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br>
              <a:rPr lang="pt-BR" sz="3200" dirty="0"/>
            </a:br>
            <a:br>
              <a:rPr lang="pt-BR" sz="3200" dirty="0"/>
            </a:br>
            <a:r>
              <a:rPr lang="pt-BR" sz="3200" dirty="0"/>
              <a:t>O SENHOR fez notória a sua salvação; manifestou a sua justiça perante os olhos das nações. </a:t>
            </a:r>
            <a:br>
              <a:rPr lang="pt-BR" sz="3200" dirty="0"/>
            </a:br>
            <a:r>
              <a:rPr lang="pt-BR" sz="3200" dirty="0"/>
              <a:t>Lembrou-se da sua misericórdia e da sua fidelidade para com a casa de Israel; todos os confins da terra viram a salvação do nosso Deus. - </a:t>
            </a:r>
            <a:r>
              <a:rPr lang="pt-BR" sz="3200" dirty="0" err="1"/>
              <a:t>Sl</a:t>
            </a:r>
            <a:r>
              <a:rPr lang="pt-BR" sz="3200" dirty="0"/>
              <a:t> 98.2 e 3</a:t>
            </a:r>
            <a:br>
              <a:rPr lang="pt-BR" sz="3200" dirty="0"/>
            </a:br>
            <a:br>
              <a:rPr lang="pt-BR" sz="3200" dirty="0"/>
            </a:br>
            <a:br>
              <a:rPr lang="pt-BR" sz="3200" dirty="0"/>
            </a:br>
            <a:endParaRPr lang="pt-BR" sz="32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DBDC770-36CC-4C5F-95C5-AA277176E1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3526" y="73844"/>
            <a:ext cx="6084157" cy="594661"/>
          </a:xfrm>
        </p:spPr>
        <p:txBody>
          <a:bodyPr>
            <a:noAutofit/>
          </a:bodyPr>
          <a:lstStyle/>
          <a:p>
            <a:r>
              <a:rPr lang="pt-BR" sz="3600" b="1" dirty="0"/>
              <a:t>O DEUS A QUEM ORAMOS</a:t>
            </a:r>
          </a:p>
        </p:txBody>
      </p:sp>
      <p:pic>
        <p:nvPicPr>
          <p:cNvPr id="22" name="Picture 3" descr="Uma praia de areia preta e águas azuis profundas">
            <a:extLst>
              <a:ext uri="{FF2B5EF4-FFF2-40B4-BE49-F238E27FC236}">
                <a16:creationId xmlns:a16="http://schemas.microsoft.com/office/drawing/2014/main" id="{F0F653C7-7109-E4A8-C8E3-2F268E8E42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750" r="16748" b="-2"/>
          <a:stretch/>
        </p:blipFill>
        <p:spPr>
          <a:xfrm>
            <a:off x="6306574" y="552339"/>
            <a:ext cx="5728174" cy="5728174"/>
          </a:xfrm>
          <a:custGeom>
            <a:avLst/>
            <a:gdLst/>
            <a:ahLst/>
            <a:cxnLst/>
            <a:rect l="l" t="t" r="r" b="b"/>
            <a:pathLst>
              <a:path w="3111160" h="3111160">
                <a:moveTo>
                  <a:pt x="1555580" y="0"/>
                </a:moveTo>
                <a:cubicBezTo>
                  <a:pt x="2414703" y="0"/>
                  <a:pt x="3111160" y="696457"/>
                  <a:pt x="3111160" y="1555580"/>
                </a:cubicBezTo>
                <a:cubicBezTo>
                  <a:pt x="3111160" y="2414703"/>
                  <a:pt x="2414703" y="3111160"/>
                  <a:pt x="1555580" y="3111160"/>
                </a:cubicBezTo>
                <a:cubicBezTo>
                  <a:pt x="696457" y="3111160"/>
                  <a:pt x="0" y="2414703"/>
                  <a:pt x="0" y="1555580"/>
                </a:cubicBezTo>
                <a:cubicBezTo>
                  <a:pt x="0" y="696457"/>
                  <a:pt x="696457" y="0"/>
                  <a:pt x="1555580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9855744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75B5C6-B1F5-4252-A335-9D584ED228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109" y="756608"/>
            <a:ext cx="6186465" cy="5904251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br>
              <a:rPr lang="pt-BR" sz="3200" dirty="0"/>
            </a:br>
            <a:br>
              <a:rPr lang="pt-BR" sz="3200" dirty="0"/>
            </a:br>
            <a:br>
              <a:rPr lang="pt-BR" sz="3200" dirty="0"/>
            </a:br>
            <a:r>
              <a:rPr lang="pt-BR" sz="3200" dirty="0"/>
              <a:t>Porque acima dos céus se eleva a tua misericórdia, e a tua fidelidade, para além das nuvens - </a:t>
            </a:r>
            <a:r>
              <a:rPr lang="pt-BR" sz="3200" dirty="0" err="1"/>
              <a:t>Sl</a:t>
            </a:r>
            <a:r>
              <a:rPr lang="pt-BR" sz="3200" dirty="0"/>
              <a:t> 108.4</a:t>
            </a:r>
            <a:br>
              <a:rPr lang="pt-BR" sz="3200" dirty="0"/>
            </a:br>
            <a:r>
              <a:rPr lang="pt-BR" sz="3200" dirty="0"/>
              <a:t>Não a nós, SENHOR, não a nós, mas ao teu nome dá glória, por amor da tua misericórdia e da tua fidelidade - </a:t>
            </a:r>
            <a:r>
              <a:rPr lang="pt-BR" sz="3200" dirty="0" err="1"/>
              <a:t>Sl</a:t>
            </a:r>
            <a:r>
              <a:rPr lang="pt-BR" sz="3200" dirty="0"/>
              <a:t> 115.1 </a:t>
            </a:r>
            <a:br>
              <a:rPr lang="pt-BR" sz="3200" dirty="0"/>
            </a:br>
            <a:r>
              <a:rPr lang="pt-BR" sz="3200" dirty="0"/>
              <a:t>Louvai ao SENHOR, vós todos os gentios, louvai-o, todos os povos. </a:t>
            </a:r>
            <a:br>
              <a:rPr lang="pt-BR" sz="3200" dirty="0"/>
            </a:br>
            <a:r>
              <a:rPr lang="pt-BR" sz="3200" dirty="0"/>
              <a:t>Porque mui grande é a sua misericórdia para conosco, e a fidelidade do SENHOR subsiste para sempre. Aleluia! 117.1 e 2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DBDC770-36CC-4C5F-95C5-AA277176E1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3526" y="73844"/>
            <a:ext cx="6084157" cy="594661"/>
          </a:xfrm>
        </p:spPr>
        <p:txBody>
          <a:bodyPr>
            <a:noAutofit/>
          </a:bodyPr>
          <a:lstStyle/>
          <a:p>
            <a:r>
              <a:rPr lang="pt-BR" sz="3600" b="1" dirty="0"/>
              <a:t>O DEUS A QUEM ORAMOS</a:t>
            </a:r>
          </a:p>
        </p:txBody>
      </p:sp>
      <p:pic>
        <p:nvPicPr>
          <p:cNvPr id="22" name="Picture 3" descr="Uma praia de areia preta e águas azuis profundas">
            <a:extLst>
              <a:ext uri="{FF2B5EF4-FFF2-40B4-BE49-F238E27FC236}">
                <a16:creationId xmlns:a16="http://schemas.microsoft.com/office/drawing/2014/main" id="{F0F653C7-7109-E4A8-C8E3-2F268E8E42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750" r="16748" b="-2"/>
          <a:stretch/>
        </p:blipFill>
        <p:spPr>
          <a:xfrm>
            <a:off x="6306574" y="552339"/>
            <a:ext cx="5728174" cy="5728174"/>
          </a:xfrm>
          <a:custGeom>
            <a:avLst/>
            <a:gdLst/>
            <a:ahLst/>
            <a:cxnLst/>
            <a:rect l="l" t="t" r="r" b="b"/>
            <a:pathLst>
              <a:path w="3111160" h="3111160">
                <a:moveTo>
                  <a:pt x="1555580" y="0"/>
                </a:moveTo>
                <a:cubicBezTo>
                  <a:pt x="2414703" y="0"/>
                  <a:pt x="3111160" y="696457"/>
                  <a:pt x="3111160" y="1555580"/>
                </a:cubicBezTo>
                <a:cubicBezTo>
                  <a:pt x="3111160" y="2414703"/>
                  <a:pt x="2414703" y="3111160"/>
                  <a:pt x="1555580" y="3111160"/>
                </a:cubicBezTo>
                <a:cubicBezTo>
                  <a:pt x="696457" y="3111160"/>
                  <a:pt x="0" y="2414703"/>
                  <a:pt x="0" y="1555580"/>
                </a:cubicBezTo>
                <a:cubicBezTo>
                  <a:pt x="0" y="696457"/>
                  <a:pt x="696457" y="0"/>
                  <a:pt x="1555580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4707824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75B5C6-B1F5-4252-A335-9D584ED228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109" y="756608"/>
            <a:ext cx="6186465" cy="5904251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pt-BR" sz="3200" dirty="0"/>
              <a:t>A bondade de Deus se manifesta de várias formas:</a:t>
            </a:r>
            <a:br>
              <a:rPr lang="pt-BR" sz="3200" dirty="0"/>
            </a:br>
            <a:br>
              <a:rPr lang="pt-BR" sz="3200" dirty="0"/>
            </a:br>
            <a:r>
              <a:rPr lang="pt-BR" sz="3200" dirty="0"/>
              <a:t>Benignidade – O desejo de Deus de fazer o bem a toda a sua criação.</a:t>
            </a:r>
            <a:br>
              <a:rPr lang="pt-BR" sz="3200" dirty="0"/>
            </a:br>
            <a:br>
              <a:rPr lang="pt-BR" sz="3200" dirty="0"/>
            </a:br>
            <a:r>
              <a:rPr lang="pt-BR" sz="3200" dirty="0"/>
              <a:t>Misericórdia – A bondade de Deus dirigida aos que estão em absoluta miséria e necessidade</a:t>
            </a:r>
            <a:br>
              <a:rPr lang="pt-BR" sz="3200" dirty="0"/>
            </a:br>
            <a:br>
              <a:rPr lang="pt-BR" sz="3200" dirty="0"/>
            </a:br>
            <a:r>
              <a:rPr lang="pt-BR" sz="3200" dirty="0"/>
              <a:t>Graça – A bondade de Deus dirigida aos que não a merecem.</a:t>
            </a:r>
            <a:br>
              <a:rPr lang="pt-BR" sz="3200" dirty="0"/>
            </a:br>
            <a:endParaRPr lang="pt-BR" sz="32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DBDC770-36CC-4C5F-95C5-AA277176E1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3526" y="73844"/>
            <a:ext cx="6084157" cy="594661"/>
          </a:xfrm>
        </p:spPr>
        <p:txBody>
          <a:bodyPr>
            <a:noAutofit/>
          </a:bodyPr>
          <a:lstStyle/>
          <a:p>
            <a:r>
              <a:rPr lang="pt-BR" sz="3600" b="1" dirty="0"/>
              <a:t>O DEUS A QUEM ORAMOS</a:t>
            </a:r>
          </a:p>
        </p:txBody>
      </p:sp>
      <p:pic>
        <p:nvPicPr>
          <p:cNvPr id="22" name="Picture 3" descr="Uma praia de areia preta e águas azuis profundas">
            <a:extLst>
              <a:ext uri="{FF2B5EF4-FFF2-40B4-BE49-F238E27FC236}">
                <a16:creationId xmlns:a16="http://schemas.microsoft.com/office/drawing/2014/main" id="{F0F653C7-7109-E4A8-C8E3-2F268E8E42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750" r="16748" b="-2"/>
          <a:stretch/>
        </p:blipFill>
        <p:spPr>
          <a:xfrm>
            <a:off x="6306574" y="552339"/>
            <a:ext cx="5728174" cy="5728174"/>
          </a:xfrm>
          <a:custGeom>
            <a:avLst/>
            <a:gdLst/>
            <a:ahLst/>
            <a:cxnLst/>
            <a:rect l="l" t="t" r="r" b="b"/>
            <a:pathLst>
              <a:path w="3111160" h="3111160">
                <a:moveTo>
                  <a:pt x="1555580" y="0"/>
                </a:moveTo>
                <a:cubicBezTo>
                  <a:pt x="2414703" y="0"/>
                  <a:pt x="3111160" y="696457"/>
                  <a:pt x="3111160" y="1555580"/>
                </a:cubicBezTo>
                <a:cubicBezTo>
                  <a:pt x="3111160" y="2414703"/>
                  <a:pt x="2414703" y="3111160"/>
                  <a:pt x="1555580" y="3111160"/>
                </a:cubicBezTo>
                <a:cubicBezTo>
                  <a:pt x="696457" y="3111160"/>
                  <a:pt x="0" y="2414703"/>
                  <a:pt x="0" y="1555580"/>
                </a:cubicBezTo>
                <a:cubicBezTo>
                  <a:pt x="0" y="696457"/>
                  <a:pt x="696457" y="0"/>
                  <a:pt x="1555580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3005281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75B5C6-B1F5-4252-A335-9D584ED228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109" y="756608"/>
            <a:ext cx="6186465" cy="5904251"/>
          </a:xfrm>
        </p:spPr>
        <p:txBody>
          <a:bodyPr>
            <a:noAutofit/>
          </a:bodyPr>
          <a:lstStyle/>
          <a:p>
            <a:pPr marR="0" rtl="0"/>
            <a:r>
              <a:rPr lang="pt-BR" sz="3200" dirty="0"/>
              <a:t>A bondade de Deus é aquele princípio eterno da natureza divina que visa a promoção do bem estar e felicidade do universo. </a:t>
            </a:r>
            <a:br>
              <a:rPr lang="pt-BR" sz="3200" dirty="0"/>
            </a:br>
            <a:r>
              <a:rPr lang="pt-BR" sz="3200" dirty="0"/>
              <a:t>A bondade divina no seu sentido objetivo denota a absoluta perfeição divina, ou a bondade divina essencial que é sua disposição e conduta graciosa para com suas criaturas. (Mueller)</a:t>
            </a:r>
            <a:br>
              <a:rPr lang="pt-BR" sz="3200" dirty="0"/>
            </a:br>
            <a:br>
              <a:rPr lang="pt-BR" sz="3200" dirty="0"/>
            </a:br>
            <a:endParaRPr lang="pt-BR" sz="32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DBDC770-36CC-4C5F-95C5-AA277176E1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3526" y="73844"/>
            <a:ext cx="6084157" cy="594661"/>
          </a:xfrm>
        </p:spPr>
        <p:txBody>
          <a:bodyPr>
            <a:noAutofit/>
          </a:bodyPr>
          <a:lstStyle/>
          <a:p>
            <a:r>
              <a:rPr lang="pt-BR" sz="3600" b="1" dirty="0"/>
              <a:t>O DEUS A QUEM ORAMOS</a:t>
            </a:r>
          </a:p>
        </p:txBody>
      </p:sp>
      <p:pic>
        <p:nvPicPr>
          <p:cNvPr id="22" name="Picture 3" descr="Uma praia de areia preta e águas azuis profundas">
            <a:extLst>
              <a:ext uri="{FF2B5EF4-FFF2-40B4-BE49-F238E27FC236}">
                <a16:creationId xmlns:a16="http://schemas.microsoft.com/office/drawing/2014/main" id="{F0F653C7-7109-E4A8-C8E3-2F268E8E42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750" r="16748" b="-2"/>
          <a:stretch/>
        </p:blipFill>
        <p:spPr>
          <a:xfrm>
            <a:off x="6306574" y="552339"/>
            <a:ext cx="5728174" cy="5728174"/>
          </a:xfrm>
          <a:custGeom>
            <a:avLst/>
            <a:gdLst/>
            <a:ahLst/>
            <a:cxnLst/>
            <a:rect l="l" t="t" r="r" b="b"/>
            <a:pathLst>
              <a:path w="3111160" h="3111160">
                <a:moveTo>
                  <a:pt x="1555580" y="0"/>
                </a:moveTo>
                <a:cubicBezTo>
                  <a:pt x="2414703" y="0"/>
                  <a:pt x="3111160" y="696457"/>
                  <a:pt x="3111160" y="1555580"/>
                </a:cubicBezTo>
                <a:cubicBezTo>
                  <a:pt x="3111160" y="2414703"/>
                  <a:pt x="2414703" y="3111160"/>
                  <a:pt x="1555580" y="3111160"/>
                </a:cubicBezTo>
                <a:cubicBezTo>
                  <a:pt x="696457" y="3111160"/>
                  <a:pt x="0" y="2414703"/>
                  <a:pt x="0" y="1555580"/>
                </a:cubicBezTo>
                <a:cubicBezTo>
                  <a:pt x="0" y="696457"/>
                  <a:pt x="696457" y="0"/>
                  <a:pt x="1555580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1006398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75B5C6-B1F5-4252-A335-9D584ED228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109" y="756608"/>
            <a:ext cx="6186465" cy="5904251"/>
          </a:xfrm>
        </p:spPr>
        <p:txBody>
          <a:bodyPr>
            <a:noAutofit/>
          </a:bodyPr>
          <a:lstStyle/>
          <a:p>
            <a:pPr marR="0" rtl="0"/>
            <a:r>
              <a:rPr lang="pt-BR" sz="3200" dirty="0"/>
              <a:t>A Benevolência  divina quer dizer a disposição de promover felicidade, bem-estar; a ideia de que Deus não busca seu próprio bem, antes o dos outros; todas as criaturas sensíveis são seus objetos.</a:t>
            </a:r>
            <a:br>
              <a:rPr lang="pt-BR" sz="3200" dirty="0"/>
            </a:br>
            <a:br>
              <a:rPr lang="pt-BR" sz="3200" dirty="0"/>
            </a:br>
            <a:r>
              <a:rPr lang="pt-BR" sz="3200" dirty="0"/>
              <a:t> </a:t>
            </a:r>
            <a:br>
              <a:rPr lang="pt-BR" sz="3200" dirty="0"/>
            </a:br>
            <a:br>
              <a:rPr lang="pt-BR" sz="3200" dirty="0"/>
            </a:br>
            <a:endParaRPr lang="pt-BR" sz="32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DBDC770-36CC-4C5F-95C5-AA277176E1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3526" y="73844"/>
            <a:ext cx="6084157" cy="594661"/>
          </a:xfrm>
        </p:spPr>
        <p:txBody>
          <a:bodyPr>
            <a:noAutofit/>
          </a:bodyPr>
          <a:lstStyle/>
          <a:p>
            <a:r>
              <a:rPr lang="pt-BR" sz="3600" b="1" dirty="0"/>
              <a:t>O DEUS A QUEM ORAMOS</a:t>
            </a:r>
          </a:p>
        </p:txBody>
      </p:sp>
      <p:pic>
        <p:nvPicPr>
          <p:cNvPr id="22" name="Picture 3" descr="Uma praia de areia preta e águas azuis profundas">
            <a:extLst>
              <a:ext uri="{FF2B5EF4-FFF2-40B4-BE49-F238E27FC236}">
                <a16:creationId xmlns:a16="http://schemas.microsoft.com/office/drawing/2014/main" id="{F0F653C7-7109-E4A8-C8E3-2F268E8E42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750" r="16748" b="-2"/>
          <a:stretch/>
        </p:blipFill>
        <p:spPr>
          <a:xfrm>
            <a:off x="6306574" y="552339"/>
            <a:ext cx="5728174" cy="5728174"/>
          </a:xfrm>
          <a:custGeom>
            <a:avLst/>
            <a:gdLst/>
            <a:ahLst/>
            <a:cxnLst/>
            <a:rect l="l" t="t" r="r" b="b"/>
            <a:pathLst>
              <a:path w="3111160" h="3111160">
                <a:moveTo>
                  <a:pt x="1555580" y="0"/>
                </a:moveTo>
                <a:cubicBezTo>
                  <a:pt x="2414703" y="0"/>
                  <a:pt x="3111160" y="696457"/>
                  <a:pt x="3111160" y="1555580"/>
                </a:cubicBezTo>
                <a:cubicBezTo>
                  <a:pt x="3111160" y="2414703"/>
                  <a:pt x="2414703" y="3111160"/>
                  <a:pt x="1555580" y="3111160"/>
                </a:cubicBezTo>
                <a:cubicBezTo>
                  <a:pt x="696457" y="3111160"/>
                  <a:pt x="0" y="2414703"/>
                  <a:pt x="0" y="1555580"/>
                </a:cubicBezTo>
                <a:cubicBezTo>
                  <a:pt x="0" y="696457"/>
                  <a:pt x="696457" y="0"/>
                  <a:pt x="1555580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5338844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75B5C6-B1F5-4252-A335-9D584ED228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109" y="756608"/>
            <a:ext cx="6186465" cy="5904251"/>
          </a:xfrm>
        </p:spPr>
        <p:txBody>
          <a:bodyPr>
            <a:noAutofit/>
          </a:bodyPr>
          <a:lstStyle/>
          <a:p>
            <a:pPr marR="0" rtl="0"/>
            <a:r>
              <a:rPr lang="pt-BR" sz="3200" dirty="0"/>
              <a:t>Misericórdia é a bondade de Deus exercitada em benefício das necessidades das Suas criaturas, que estão em necessidade em aflição. Inclui pena, compaixão, paciência e brandura exercitadas para com o miserável ou necessitado. </a:t>
            </a:r>
            <a:br>
              <a:rPr lang="pt-BR" sz="3200" dirty="0"/>
            </a:br>
            <a:r>
              <a:rPr lang="pt-BR" sz="3200" dirty="0"/>
              <a:t> </a:t>
            </a:r>
            <a:br>
              <a:rPr lang="pt-BR" sz="3200" dirty="0"/>
            </a:br>
            <a:br>
              <a:rPr lang="pt-BR" sz="3200" dirty="0"/>
            </a:br>
            <a:endParaRPr lang="pt-BR" sz="32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DBDC770-36CC-4C5F-95C5-AA277176E1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3526" y="73844"/>
            <a:ext cx="6084157" cy="594661"/>
          </a:xfrm>
        </p:spPr>
        <p:txBody>
          <a:bodyPr>
            <a:noAutofit/>
          </a:bodyPr>
          <a:lstStyle/>
          <a:p>
            <a:r>
              <a:rPr lang="pt-BR" sz="3600" b="1" dirty="0"/>
              <a:t>O DEUS A QUEM ORAMOS</a:t>
            </a:r>
          </a:p>
        </p:txBody>
      </p:sp>
      <p:pic>
        <p:nvPicPr>
          <p:cNvPr id="22" name="Picture 3" descr="Uma praia de areia preta e águas azuis profundas">
            <a:extLst>
              <a:ext uri="{FF2B5EF4-FFF2-40B4-BE49-F238E27FC236}">
                <a16:creationId xmlns:a16="http://schemas.microsoft.com/office/drawing/2014/main" id="{F0F653C7-7109-E4A8-C8E3-2F268E8E42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750" r="16748" b="-2"/>
          <a:stretch/>
        </p:blipFill>
        <p:spPr>
          <a:xfrm>
            <a:off x="6306574" y="552339"/>
            <a:ext cx="5728174" cy="5728174"/>
          </a:xfrm>
          <a:custGeom>
            <a:avLst/>
            <a:gdLst/>
            <a:ahLst/>
            <a:cxnLst/>
            <a:rect l="l" t="t" r="r" b="b"/>
            <a:pathLst>
              <a:path w="3111160" h="3111160">
                <a:moveTo>
                  <a:pt x="1555580" y="0"/>
                </a:moveTo>
                <a:cubicBezTo>
                  <a:pt x="2414703" y="0"/>
                  <a:pt x="3111160" y="696457"/>
                  <a:pt x="3111160" y="1555580"/>
                </a:cubicBezTo>
                <a:cubicBezTo>
                  <a:pt x="3111160" y="2414703"/>
                  <a:pt x="2414703" y="3111160"/>
                  <a:pt x="1555580" y="3111160"/>
                </a:cubicBezTo>
                <a:cubicBezTo>
                  <a:pt x="696457" y="3111160"/>
                  <a:pt x="0" y="2414703"/>
                  <a:pt x="0" y="1555580"/>
                </a:cubicBezTo>
                <a:cubicBezTo>
                  <a:pt x="0" y="696457"/>
                  <a:pt x="696457" y="0"/>
                  <a:pt x="1555580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916624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EDBDC770-36CC-4C5F-95C5-AA277176E1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9116" y="516430"/>
            <a:ext cx="6144915" cy="594661"/>
          </a:xfrm>
        </p:spPr>
        <p:txBody>
          <a:bodyPr>
            <a:noAutofit/>
          </a:bodyPr>
          <a:lstStyle/>
          <a:p>
            <a:r>
              <a:rPr lang="pt-BR" sz="3600" b="1" dirty="0"/>
              <a:t>O DEUS A QUEM ORAMOS</a:t>
            </a:r>
          </a:p>
        </p:txBody>
      </p:sp>
      <p:pic>
        <p:nvPicPr>
          <p:cNvPr id="22" name="Picture 3" descr="Uma praia de areia preta e águas azuis profundas">
            <a:extLst>
              <a:ext uri="{FF2B5EF4-FFF2-40B4-BE49-F238E27FC236}">
                <a16:creationId xmlns:a16="http://schemas.microsoft.com/office/drawing/2014/main" id="{F0F653C7-7109-E4A8-C8E3-2F268E8E42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750" r="16748" b="-2"/>
          <a:stretch/>
        </p:blipFill>
        <p:spPr>
          <a:xfrm>
            <a:off x="6306574" y="552339"/>
            <a:ext cx="5728174" cy="5728174"/>
          </a:xfrm>
          <a:custGeom>
            <a:avLst/>
            <a:gdLst/>
            <a:ahLst/>
            <a:cxnLst/>
            <a:rect l="l" t="t" r="r" b="b"/>
            <a:pathLst>
              <a:path w="3111160" h="3111160">
                <a:moveTo>
                  <a:pt x="1555580" y="0"/>
                </a:moveTo>
                <a:cubicBezTo>
                  <a:pt x="2414703" y="0"/>
                  <a:pt x="3111160" y="696457"/>
                  <a:pt x="3111160" y="1555580"/>
                </a:cubicBezTo>
                <a:cubicBezTo>
                  <a:pt x="3111160" y="2414703"/>
                  <a:pt x="2414703" y="3111160"/>
                  <a:pt x="1555580" y="3111160"/>
                </a:cubicBezTo>
                <a:cubicBezTo>
                  <a:pt x="696457" y="3111160"/>
                  <a:pt x="0" y="2414703"/>
                  <a:pt x="0" y="1555580"/>
                </a:cubicBezTo>
                <a:cubicBezTo>
                  <a:pt x="0" y="696457"/>
                  <a:pt x="696457" y="0"/>
                  <a:pt x="1555580" y="0"/>
                </a:cubicBezTo>
                <a:close/>
              </a:path>
            </a:pathLst>
          </a:custGeom>
        </p:spPr>
      </p:pic>
      <p:pic>
        <p:nvPicPr>
          <p:cNvPr id="16" name="Imagem 15" descr="Forma&#10;&#10;Descrição gerada automaticamente">
            <a:extLst>
              <a:ext uri="{FF2B5EF4-FFF2-40B4-BE49-F238E27FC236}">
                <a16:creationId xmlns:a16="http://schemas.microsoft.com/office/drawing/2014/main" id="{1EE2090C-B033-4AEA-AB21-A7E86730E87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30" r="25164"/>
          <a:stretch/>
        </p:blipFill>
        <p:spPr>
          <a:xfrm>
            <a:off x="240043" y="889142"/>
            <a:ext cx="6035470" cy="5619282"/>
          </a:xfrm>
          <a:prstGeom prst="rect">
            <a:avLst/>
          </a:prstGeom>
        </p:spPr>
      </p:pic>
      <p:pic>
        <p:nvPicPr>
          <p:cNvPr id="19" name="Imagem 18" descr="Gráfico&#10;&#10;Descrição gerada automaticamente com confiança média">
            <a:extLst>
              <a:ext uri="{FF2B5EF4-FFF2-40B4-BE49-F238E27FC236}">
                <a16:creationId xmlns:a16="http://schemas.microsoft.com/office/drawing/2014/main" id="{118CCBF4-30ED-4A59-B31B-3B1A50ED6A1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05" t="50000" r="42953" b="33634"/>
          <a:stretch/>
        </p:blipFill>
        <p:spPr>
          <a:xfrm>
            <a:off x="2298160" y="3567498"/>
            <a:ext cx="1919235" cy="1122363"/>
          </a:xfrm>
          <a:prstGeom prst="rect">
            <a:avLst/>
          </a:prstGeom>
        </p:spPr>
      </p:pic>
      <p:pic>
        <p:nvPicPr>
          <p:cNvPr id="21" name="Imagem 20" descr="Uma imagem contendo Texto&#10;&#10;Descrição gerada automaticamente">
            <a:extLst>
              <a:ext uri="{FF2B5EF4-FFF2-40B4-BE49-F238E27FC236}">
                <a16:creationId xmlns:a16="http://schemas.microsoft.com/office/drawing/2014/main" id="{33AE717E-05FD-46D9-A953-B106FD8A30FB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566" t="84815" r="36621" b="4176"/>
          <a:stretch/>
        </p:blipFill>
        <p:spPr>
          <a:xfrm>
            <a:off x="1331909" y="5695291"/>
            <a:ext cx="3878664" cy="755022"/>
          </a:xfrm>
          <a:prstGeom prst="rect">
            <a:avLst/>
          </a:prstGeom>
        </p:spPr>
      </p:pic>
      <p:pic>
        <p:nvPicPr>
          <p:cNvPr id="18" name="Imagem 17" descr="Uma imagem contendo Forma&#10;&#10;Descrição gerada automaticamente">
            <a:extLst>
              <a:ext uri="{FF2B5EF4-FFF2-40B4-BE49-F238E27FC236}">
                <a16:creationId xmlns:a16="http://schemas.microsoft.com/office/drawing/2014/main" id="{C5B1A5A3-C9E7-4EC4-B415-C27B61A65B44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350" t="25201" r="58908" b="35405"/>
          <a:stretch/>
        </p:blipFill>
        <p:spPr>
          <a:xfrm rot="310894">
            <a:off x="638069" y="1627521"/>
            <a:ext cx="1919236" cy="2701603"/>
          </a:xfrm>
          <a:prstGeom prst="rect">
            <a:avLst/>
          </a:prstGeom>
        </p:spPr>
      </p:pic>
      <p:pic>
        <p:nvPicPr>
          <p:cNvPr id="20" name="Imagem 19" descr="Fundo preto com letras brancas&#10;&#10;Descrição gerada automaticamente">
            <a:extLst>
              <a:ext uri="{FF2B5EF4-FFF2-40B4-BE49-F238E27FC236}">
                <a16:creationId xmlns:a16="http://schemas.microsoft.com/office/drawing/2014/main" id="{E2CA6DBB-06C3-4193-82D3-7AAFD23EB4AF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302" t="19735" r="28956" b="33016"/>
          <a:stretch/>
        </p:blipFill>
        <p:spPr>
          <a:xfrm>
            <a:off x="4089786" y="1808851"/>
            <a:ext cx="1919235" cy="3240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07139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75B5C6-B1F5-4252-A335-9D584ED228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109" y="756608"/>
            <a:ext cx="6186465" cy="5904251"/>
          </a:xfrm>
        </p:spPr>
        <p:txBody>
          <a:bodyPr>
            <a:noAutofit/>
          </a:bodyPr>
          <a:lstStyle/>
          <a:p>
            <a:pPr marR="0" rtl="0"/>
            <a:r>
              <a:rPr lang="pt-BR" sz="3200" dirty="0"/>
              <a:t>A misericórdia de Deus é aquele princípio e qualidade que descreve sua disposição e ação em relação aos pecaminosos e sofredores, sustando penalidade merecidas e aliviando os angustiados. (BANCROFT)</a:t>
            </a:r>
            <a:br>
              <a:rPr lang="pt-BR" sz="3200" dirty="0"/>
            </a:br>
            <a:r>
              <a:rPr lang="pt-BR" sz="3200" dirty="0"/>
              <a:t> </a:t>
            </a:r>
            <a:br>
              <a:rPr lang="pt-BR" sz="3200" dirty="0"/>
            </a:br>
            <a:br>
              <a:rPr lang="pt-BR" sz="3200" dirty="0"/>
            </a:br>
            <a:endParaRPr lang="pt-BR" sz="32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DBDC770-36CC-4C5F-95C5-AA277176E1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3526" y="73844"/>
            <a:ext cx="6084157" cy="594661"/>
          </a:xfrm>
        </p:spPr>
        <p:txBody>
          <a:bodyPr>
            <a:noAutofit/>
          </a:bodyPr>
          <a:lstStyle/>
          <a:p>
            <a:r>
              <a:rPr lang="pt-BR" sz="3600" b="1" dirty="0"/>
              <a:t>O DEUS A QUEM ORAMOS</a:t>
            </a:r>
          </a:p>
        </p:txBody>
      </p:sp>
      <p:pic>
        <p:nvPicPr>
          <p:cNvPr id="22" name="Picture 3" descr="Uma praia de areia preta e águas azuis profundas">
            <a:extLst>
              <a:ext uri="{FF2B5EF4-FFF2-40B4-BE49-F238E27FC236}">
                <a16:creationId xmlns:a16="http://schemas.microsoft.com/office/drawing/2014/main" id="{F0F653C7-7109-E4A8-C8E3-2F268E8E42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750" r="16748" b="-2"/>
          <a:stretch/>
        </p:blipFill>
        <p:spPr>
          <a:xfrm>
            <a:off x="6306574" y="552339"/>
            <a:ext cx="5728174" cy="5728174"/>
          </a:xfrm>
          <a:custGeom>
            <a:avLst/>
            <a:gdLst/>
            <a:ahLst/>
            <a:cxnLst/>
            <a:rect l="l" t="t" r="r" b="b"/>
            <a:pathLst>
              <a:path w="3111160" h="3111160">
                <a:moveTo>
                  <a:pt x="1555580" y="0"/>
                </a:moveTo>
                <a:cubicBezTo>
                  <a:pt x="2414703" y="0"/>
                  <a:pt x="3111160" y="696457"/>
                  <a:pt x="3111160" y="1555580"/>
                </a:cubicBezTo>
                <a:cubicBezTo>
                  <a:pt x="3111160" y="2414703"/>
                  <a:pt x="2414703" y="3111160"/>
                  <a:pt x="1555580" y="3111160"/>
                </a:cubicBezTo>
                <a:cubicBezTo>
                  <a:pt x="696457" y="3111160"/>
                  <a:pt x="0" y="2414703"/>
                  <a:pt x="0" y="1555580"/>
                </a:cubicBezTo>
                <a:cubicBezTo>
                  <a:pt x="0" y="696457"/>
                  <a:pt x="696457" y="0"/>
                  <a:pt x="1555580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3686599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75B5C6-B1F5-4252-A335-9D584ED228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109" y="756608"/>
            <a:ext cx="6186465" cy="5904251"/>
          </a:xfrm>
        </p:spPr>
        <p:txBody>
          <a:bodyPr>
            <a:noAutofit/>
          </a:bodyPr>
          <a:lstStyle/>
          <a:p>
            <a:pPr marR="0" rtl="0"/>
            <a:r>
              <a:rPr lang="pt-BR" sz="3200" dirty="0"/>
              <a:t>A misericórdia de Deus contempla o homem como aquele que está carregando as consequências do pecado, que está em uma condição miserável, e que portanto, precisa da ajuda divina. (BERKHOF).</a:t>
            </a:r>
            <a:br>
              <a:rPr lang="pt-BR" sz="3200" dirty="0"/>
            </a:br>
            <a:br>
              <a:rPr lang="pt-BR" sz="3200" dirty="0"/>
            </a:br>
            <a:r>
              <a:rPr lang="pt-BR" sz="3200" dirty="0"/>
              <a:t> </a:t>
            </a:r>
            <a:br>
              <a:rPr lang="pt-BR" sz="3200" dirty="0"/>
            </a:br>
            <a:br>
              <a:rPr lang="pt-BR" sz="3200" dirty="0"/>
            </a:br>
            <a:endParaRPr lang="pt-BR" sz="32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DBDC770-36CC-4C5F-95C5-AA277176E1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3526" y="73844"/>
            <a:ext cx="6084157" cy="594661"/>
          </a:xfrm>
        </p:spPr>
        <p:txBody>
          <a:bodyPr>
            <a:noAutofit/>
          </a:bodyPr>
          <a:lstStyle/>
          <a:p>
            <a:r>
              <a:rPr lang="pt-BR" sz="3600" b="1" dirty="0"/>
              <a:t>O DEUS A QUEM ORAMOS</a:t>
            </a:r>
          </a:p>
        </p:txBody>
      </p:sp>
      <p:pic>
        <p:nvPicPr>
          <p:cNvPr id="22" name="Picture 3" descr="Uma praia de areia preta e águas azuis profundas">
            <a:extLst>
              <a:ext uri="{FF2B5EF4-FFF2-40B4-BE49-F238E27FC236}">
                <a16:creationId xmlns:a16="http://schemas.microsoft.com/office/drawing/2014/main" id="{F0F653C7-7109-E4A8-C8E3-2F268E8E42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750" r="16748" b="-2"/>
          <a:stretch/>
        </p:blipFill>
        <p:spPr>
          <a:xfrm>
            <a:off x="6306574" y="552339"/>
            <a:ext cx="5728174" cy="5728174"/>
          </a:xfrm>
          <a:custGeom>
            <a:avLst/>
            <a:gdLst/>
            <a:ahLst/>
            <a:cxnLst/>
            <a:rect l="l" t="t" r="r" b="b"/>
            <a:pathLst>
              <a:path w="3111160" h="3111160">
                <a:moveTo>
                  <a:pt x="1555580" y="0"/>
                </a:moveTo>
                <a:cubicBezTo>
                  <a:pt x="2414703" y="0"/>
                  <a:pt x="3111160" y="696457"/>
                  <a:pt x="3111160" y="1555580"/>
                </a:cubicBezTo>
                <a:cubicBezTo>
                  <a:pt x="3111160" y="2414703"/>
                  <a:pt x="2414703" y="3111160"/>
                  <a:pt x="1555580" y="3111160"/>
                </a:cubicBezTo>
                <a:cubicBezTo>
                  <a:pt x="696457" y="3111160"/>
                  <a:pt x="0" y="2414703"/>
                  <a:pt x="0" y="1555580"/>
                </a:cubicBezTo>
                <a:cubicBezTo>
                  <a:pt x="0" y="696457"/>
                  <a:pt x="696457" y="0"/>
                  <a:pt x="1555580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5423413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75B5C6-B1F5-4252-A335-9D584ED228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109" y="756608"/>
            <a:ext cx="6186465" cy="5904251"/>
          </a:xfrm>
        </p:spPr>
        <p:txBody>
          <a:bodyPr>
            <a:noAutofit/>
          </a:bodyPr>
          <a:lstStyle/>
          <a:p>
            <a:pPr marR="0" rtl="0"/>
            <a:r>
              <a:rPr lang="pt-BR" sz="3200" dirty="0"/>
              <a:t>Graça é amor exercitado para com os indignos. Ele é a livre ação de Deus em benefício daqueles que estão sem merecimento, cuja liberdade de agir ficou garantida através da morte de Cristo.</a:t>
            </a:r>
            <a:br>
              <a:rPr lang="pt-BR" sz="3200" dirty="0"/>
            </a:br>
            <a:br>
              <a:rPr lang="pt-BR" sz="3200" dirty="0"/>
            </a:br>
            <a:r>
              <a:rPr lang="pt-BR" sz="3200" dirty="0"/>
              <a:t> </a:t>
            </a:r>
            <a:br>
              <a:rPr lang="pt-BR" sz="3200" dirty="0"/>
            </a:br>
            <a:br>
              <a:rPr lang="pt-BR" sz="3200" dirty="0"/>
            </a:br>
            <a:endParaRPr lang="pt-BR" sz="32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DBDC770-36CC-4C5F-95C5-AA277176E1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3526" y="73844"/>
            <a:ext cx="6084157" cy="594661"/>
          </a:xfrm>
        </p:spPr>
        <p:txBody>
          <a:bodyPr>
            <a:noAutofit/>
          </a:bodyPr>
          <a:lstStyle/>
          <a:p>
            <a:r>
              <a:rPr lang="pt-BR" sz="3600" b="1" dirty="0"/>
              <a:t>O DEUS A QUEM ORAMOS</a:t>
            </a:r>
          </a:p>
        </p:txBody>
      </p:sp>
      <p:pic>
        <p:nvPicPr>
          <p:cNvPr id="22" name="Picture 3" descr="Uma praia de areia preta e águas azuis profundas">
            <a:extLst>
              <a:ext uri="{FF2B5EF4-FFF2-40B4-BE49-F238E27FC236}">
                <a16:creationId xmlns:a16="http://schemas.microsoft.com/office/drawing/2014/main" id="{F0F653C7-7109-E4A8-C8E3-2F268E8E42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750" r="16748" b="-2"/>
          <a:stretch/>
        </p:blipFill>
        <p:spPr>
          <a:xfrm>
            <a:off x="6306574" y="552339"/>
            <a:ext cx="5728174" cy="5728174"/>
          </a:xfrm>
          <a:custGeom>
            <a:avLst/>
            <a:gdLst/>
            <a:ahLst/>
            <a:cxnLst/>
            <a:rect l="l" t="t" r="r" b="b"/>
            <a:pathLst>
              <a:path w="3111160" h="3111160">
                <a:moveTo>
                  <a:pt x="1555580" y="0"/>
                </a:moveTo>
                <a:cubicBezTo>
                  <a:pt x="2414703" y="0"/>
                  <a:pt x="3111160" y="696457"/>
                  <a:pt x="3111160" y="1555580"/>
                </a:cubicBezTo>
                <a:cubicBezTo>
                  <a:pt x="3111160" y="2414703"/>
                  <a:pt x="2414703" y="3111160"/>
                  <a:pt x="1555580" y="3111160"/>
                </a:cubicBezTo>
                <a:cubicBezTo>
                  <a:pt x="696457" y="3111160"/>
                  <a:pt x="0" y="2414703"/>
                  <a:pt x="0" y="1555580"/>
                </a:cubicBezTo>
                <a:cubicBezTo>
                  <a:pt x="0" y="696457"/>
                  <a:pt x="696457" y="0"/>
                  <a:pt x="1555580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1797062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75B5C6-B1F5-4252-A335-9D584ED228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109" y="756608"/>
            <a:ext cx="6186465" cy="5904251"/>
          </a:xfrm>
        </p:spPr>
        <p:txBody>
          <a:bodyPr>
            <a:noAutofit/>
          </a:bodyPr>
          <a:lstStyle/>
          <a:p>
            <a:pPr marR="0" rtl="0"/>
            <a:br>
              <a:rPr lang="pt-BR" sz="3200" dirty="0"/>
            </a:br>
            <a:r>
              <a:rPr lang="pt-BR" sz="3200" dirty="0"/>
              <a:t>GRAÇA E MISERICÓRDIA:</a:t>
            </a:r>
            <a:br>
              <a:rPr lang="pt-BR" sz="3200" dirty="0"/>
            </a:br>
            <a:br>
              <a:rPr lang="pt-BR" sz="3200" dirty="0"/>
            </a:br>
            <a:r>
              <a:rPr lang="pt-BR" sz="3200" dirty="0"/>
              <a:t>A graça de Deus difere da sua misericórdia em que a graça tem que ver com o homem pecaminoso sendo culpado, embora a sua misericórdia diz respeito ao homem pecaminoso sendo miserável.</a:t>
            </a:r>
            <a:br>
              <a:rPr lang="pt-BR" sz="3200" dirty="0"/>
            </a:br>
            <a:r>
              <a:rPr lang="pt-BR" sz="3200" dirty="0"/>
              <a:t> </a:t>
            </a:r>
            <a:br>
              <a:rPr lang="pt-BR" sz="3200" dirty="0"/>
            </a:br>
            <a:br>
              <a:rPr lang="pt-BR" sz="3200" dirty="0"/>
            </a:br>
            <a:endParaRPr lang="pt-BR" sz="32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DBDC770-36CC-4C5F-95C5-AA277176E1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3526" y="73844"/>
            <a:ext cx="6084157" cy="594661"/>
          </a:xfrm>
        </p:spPr>
        <p:txBody>
          <a:bodyPr>
            <a:noAutofit/>
          </a:bodyPr>
          <a:lstStyle/>
          <a:p>
            <a:r>
              <a:rPr lang="pt-BR" sz="3600" b="1" dirty="0"/>
              <a:t>O DEUS A QUEM ORAMOS</a:t>
            </a:r>
          </a:p>
        </p:txBody>
      </p:sp>
      <p:pic>
        <p:nvPicPr>
          <p:cNvPr id="22" name="Picture 3" descr="Uma praia de areia preta e águas azuis profundas">
            <a:extLst>
              <a:ext uri="{FF2B5EF4-FFF2-40B4-BE49-F238E27FC236}">
                <a16:creationId xmlns:a16="http://schemas.microsoft.com/office/drawing/2014/main" id="{F0F653C7-7109-E4A8-C8E3-2F268E8E42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750" r="16748" b="-2"/>
          <a:stretch/>
        </p:blipFill>
        <p:spPr>
          <a:xfrm>
            <a:off x="6306574" y="552339"/>
            <a:ext cx="5728174" cy="5728174"/>
          </a:xfrm>
          <a:custGeom>
            <a:avLst/>
            <a:gdLst/>
            <a:ahLst/>
            <a:cxnLst/>
            <a:rect l="l" t="t" r="r" b="b"/>
            <a:pathLst>
              <a:path w="3111160" h="3111160">
                <a:moveTo>
                  <a:pt x="1555580" y="0"/>
                </a:moveTo>
                <a:cubicBezTo>
                  <a:pt x="2414703" y="0"/>
                  <a:pt x="3111160" y="696457"/>
                  <a:pt x="3111160" y="1555580"/>
                </a:cubicBezTo>
                <a:cubicBezTo>
                  <a:pt x="3111160" y="2414703"/>
                  <a:pt x="2414703" y="3111160"/>
                  <a:pt x="1555580" y="3111160"/>
                </a:cubicBezTo>
                <a:cubicBezTo>
                  <a:pt x="696457" y="3111160"/>
                  <a:pt x="0" y="2414703"/>
                  <a:pt x="0" y="1555580"/>
                </a:cubicBezTo>
                <a:cubicBezTo>
                  <a:pt x="0" y="696457"/>
                  <a:pt x="696457" y="0"/>
                  <a:pt x="1555580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4439768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75B5C6-B1F5-4252-A335-9D584ED228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109" y="756608"/>
            <a:ext cx="6186465" cy="5904251"/>
          </a:xfrm>
        </p:spPr>
        <p:txBody>
          <a:bodyPr>
            <a:noAutofit/>
          </a:bodyPr>
          <a:lstStyle/>
          <a:p>
            <a:pPr marR="0" rtl="0"/>
            <a:r>
              <a:rPr lang="pt-BR" sz="3200" dirty="0"/>
              <a:t>Todas as bênçãos conferidas ao homem natural são misericórdia, no que diz respeito a socorrer na sua aflição; e a graça, no que diz respeito a conferir sobre os não merecidos.</a:t>
            </a:r>
            <a:br>
              <a:rPr lang="pt-BR" sz="3200" dirty="0"/>
            </a:br>
            <a:br>
              <a:rPr lang="pt-BR" sz="3200" dirty="0"/>
            </a:br>
            <a:r>
              <a:rPr lang="pt-BR" sz="3200" dirty="0"/>
              <a:t> </a:t>
            </a:r>
            <a:br>
              <a:rPr lang="pt-BR" sz="3200" dirty="0"/>
            </a:br>
            <a:br>
              <a:rPr lang="pt-BR" sz="3200" dirty="0"/>
            </a:br>
            <a:endParaRPr lang="pt-BR" sz="32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DBDC770-36CC-4C5F-95C5-AA277176E1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3526" y="73844"/>
            <a:ext cx="6084157" cy="594661"/>
          </a:xfrm>
        </p:spPr>
        <p:txBody>
          <a:bodyPr>
            <a:noAutofit/>
          </a:bodyPr>
          <a:lstStyle/>
          <a:p>
            <a:r>
              <a:rPr lang="pt-BR" sz="3600" b="1" dirty="0"/>
              <a:t>O DEUS A QUEM ORAMOS</a:t>
            </a:r>
          </a:p>
        </p:txBody>
      </p:sp>
      <p:pic>
        <p:nvPicPr>
          <p:cNvPr id="22" name="Picture 3" descr="Uma praia de areia preta e águas azuis profundas">
            <a:extLst>
              <a:ext uri="{FF2B5EF4-FFF2-40B4-BE49-F238E27FC236}">
                <a16:creationId xmlns:a16="http://schemas.microsoft.com/office/drawing/2014/main" id="{F0F653C7-7109-E4A8-C8E3-2F268E8E42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750" r="16748" b="-2"/>
          <a:stretch/>
        </p:blipFill>
        <p:spPr>
          <a:xfrm>
            <a:off x="6306574" y="552339"/>
            <a:ext cx="5728174" cy="5728174"/>
          </a:xfrm>
          <a:custGeom>
            <a:avLst/>
            <a:gdLst/>
            <a:ahLst/>
            <a:cxnLst/>
            <a:rect l="l" t="t" r="r" b="b"/>
            <a:pathLst>
              <a:path w="3111160" h="3111160">
                <a:moveTo>
                  <a:pt x="1555580" y="0"/>
                </a:moveTo>
                <a:cubicBezTo>
                  <a:pt x="2414703" y="0"/>
                  <a:pt x="3111160" y="696457"/>
                  <a:pt x="3111160" y="1555580"/>
                </a:cubicBezTo>
                <a:cubicBezTo>
                  <a:pt x="3111160" y="2414703"/>
                  <a:pt x="2414703" y="3111160"/>
                  <a:pt x="1555580" y="3111160"/>
                </a:cubicBezTo>
                <a:cubicBezTo>
                  <a:pt x="696457" y="3111160"/>
                  <a:pt x="0" y="2414703"/>
                  <a:pt x="0" y="1555580"/>
                </a:cubicBezTo>
                <a:cubicBezTo>
                  <a:pt x="0" y="696457"/>
                  <a:pt x="696457" y="0"/>
                  <a:pt x="1555580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8070630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75B5C6-B1F5-4252-A335-9D584ED228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109" y="756608"/>
            <a:ext cx="6186465" cy="5904251"/>
          </a:xfrm>
        </p:spPr>
        <p:txBody>
          <a:bodyPr>
            <a:noAutofit/>
          </a:bodyPr>
          <a:lstStyle/>
          <a:p>
            <a:pPr marR="0" rtl="0"/>
            <a:r>
              <a:rPr lang="pt-BR" sz="3200" dirty="0"/>
              <a:t>A misericórdia de Deus salva do perigo; a graça de Deus proporciona uma nova criação ou criatura.</a:t>
            </a:r>
            <a:br>
              <a:rPr lang="pt-BR" sz="3200" dirty="0"/>
            </a:br>
            <a:br>
              <a:rPr lang="pt-BR" sz="3200" dirty="0"/>
            </a:br>
            <a:r>
              <a:rPr lang="pt-BR" sz="3200" dirty="0"/>
              <a:t>A misericórdia liberta seu objeto e a graça o transforma.</a:t>
            </a:r>
            <a:br>
              <a:rPr lang="pt-BR" sz="3200" dirty="0"/>
            </a:br>
            <a:br>
              <a:rPr lang="pt-BR" sz="3200" dirty="0"/>
            </a:br>
            <a:r>
              <a:rPr lang="pt-BR" sz="3200" dirty="0"/>
              <a:t> </a:t>
            </a:r>
            <a:br>
              <a:rPr lang="pt-BR" sz="3200" dirty="0"/>
            </a:br>
            <a:br>
              <a:rPr lang="pt-BR" sz="3200" dirty="0"/>
            </a:br>
            <a:endParaRPr lang="pt-BR" sz="32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DBDC770-36CC-4C5F-95C5-AA277176E1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3526" y="73844"/>
            <a:ext cx="6084157" cy="594661"/>
          </a:xfrm>
        </p:spPr>
        <p:txBody>
          <a:bodyPr>
            <a:noAutofit/>
          </a:bodyPr>
          <a:lstStyle/>
          <a:p>
            <a:r>
              <a:rPr lang="pt-BR" sz="3600" b="1" dirty="0"/>
              <a:t>O DEUS A QUEM ORAMOS</a:t>
            </a:r>
          </a:p>
        </p:txBody>
      </p:sp>
      <p:pic>
        <p:nvPicPr>
          <p:cNvPr id="22" name="Picture 3" descr="Uma praia de areia preta e águas azuis profundas">
            <a:extLst>
              <a:ext uri="{FF2B5EF4-FFF2-40B4-BE49-F238E27FC236}">
                <a16:creationId xmlns:a16="http://schemas.microsoft.com/office/drawing/2014/main" id="{F0F653C7-7109-E4A8-C8E3-2F268E8E42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750" r="16748" b="-2"/>
          <a:stretch/>
        </p:blipFill>
        <p:spPr>
          <a:xfrm>
            <a:off x="6306574" y="552339"/>
            <a:ext cx="5728174" cy="5728174"/>
          </a:xfrm>
          <a:custGeom>
            <a:avLst/>
            <a:gdLst/>
            <a:ahLst/>
            <a:cxnLst/>
            <a:rect l="l" t="t" r="r" b="b"/>
            <a:pathLst>
              <a:path w="3111160" h="3111160">
                <a:moveTo>
                  <a:pt x="1555580" y="0"/>
                </a:moveTo>
                <a:cubicBezTo>
                  <a:pt x="2414703" y="0"/>
                  <a:pt x="3111160" y="696457"/>
                  <a:pt x="3111160" y="1555580"/>
                </a:cubicBezTo>
                <a:cubicBezTo>
                  <a:pt x="3111160" y="2414703"/>
                  <a:pt x="2414703" y="3111160"/>
                  <a:pt x="1555580" y="3111160"/>
                </a:cubicBezTo>
                <a:cubicBezTo>
                  <a:pt x="696457" y="3111160"/>
                  <a:pt x="0" y="2414703"/>
                  <a:pt x="0" y="1555580"/>
                </a:cubicBezTo>
                <a:cubicBezTo>
                  <a:pt x="0" y="696457"/>
                  <a:pt x="696457" y="0"/>
                  <a:pt x="1555580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5335957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75B5C6-B1F5-4252-A335-9D584ED228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109" y="756608"/>
            <a:ext cx="6186465" cy="5904251"/>
          </a:xfrm>
        </p:spPr>
        <p:txBody>
          <a:bodyPr>
            <a:noAutofit/>
          </a:bodyPr>
          <a:lstStyle/>
          <a:p>
            <a:pPr marR="0" rtl="0"/>
            <a:r>
              <a:rPr lang="pt-BR" sz="3200" dirty="0"/>
              <a:t>Quando, porém, se manifestou a benignidade de Deus, nosso Salvador, e o seu amor para com todos, </a:t>
            </a:r>
            <a:br>
              <a:rPr lang="pt-BR" sz="3200" dirty="0"/>
            </a:br>
            <a:r>
              <a:rPr lang="pt-BR" sz="3200" dirty="0"/>
              <a:t>não por obras de justiça praticadas por nós, mas segundo sua misericórdia, ele nos salvou mediante o lavar regenerador e renovador do Espírito Santo - </a:t>
            </a:r>
            <a:r>
              <a:rPr lang="pt-BR" sz="3200" dirty="0" err="1"/>
              <a:t>Tt</a:t>
            </a:r>
            <a:r>
              <a:rPr lang="pt-BR" sz="3200" dirty="0"/>
              <a:t> 3.4 e 5</a:t>
            </a:r>
            <a:br>
              <a:rPr lang="pt-BR" sz="3200" dirty="0"/>
            </a:br>
            <a:br>
              <a:rPr lang="pt-BR" sz="3200" dirty="0"/>
            </a:br>
            <a:endParaRPr lang="pt-BR" sz="32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DBDC770-36CC-4C5F-95C5-AA277176E1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3526" y="73844"/>
            <a:ext cx="6084157" cy="594661"/>
          </a:xfrm>
        </p:spPr>
        <p:txBody>
          <a:bodyPr>
            <a:noAutofit/>
          </a:bodyPr>
          <a:lstStyle/>
          <a:p>
            <a:r>
              <a:rPr lang="pt-BR" sz="3600" b="1" dirty="0"/>
              <a:t>O DEUS A QUEM ORAMOS</a:t>
            </a:r>
          </a:p>
        </p:txBody>
      </p:sp>
      <p:pic>
        <p:nvPicPr>
          <p:cNvPr id="22" name="Picture 3" descr="Uma praia de areia preta e águas azuis profundas">
            <a:extLst>
              <a:ext uri="{FF2B5EF4-FFF2-40B4-BE49-F238E27FC236}">
                <a16:creationId xmlns:a16="http://schemas.microsoft.com/office/drawing/2014/main" id="{F0F653C7-7109-E4A8-C8E3-2F268E8E42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750" r="16748" b="-2"/>
          <a:stretch/>
        </p:blipFill>
        <p:spPr>
          <a:xfrm>
            <a:off x="6306574" y="552339"/>
            <a:ext cx="5728174" cy="5728174"/>
          </a:xfrm>
          <a:custGeom>
            <a:avLst/>
            <a:gdLst/>
            <a:ahLst/>
            <a:cxnLst/>
            <a:rect l="l" t="t" r="r" b="b"/>
            <a:pathLst>
              <a:path w="3111160" h="3111160">
                <a:moveTo>
                  <a:pt x="1555580" y="0"/>
                </a:moveTo>
                <a:cubicBezTo>
                  <a:pt x="2414703" y="0"/>
                  <a:pt x="3111160" y="696457"/>
                  <a:pt x="3111160" y="1555580"/>
                </a:cubicBezTo>
                <a:cubicBezTo>
                  <a:pt x="3111160" y="2414703"/>
                  <a:pt x="2414703" y="3111160"/>
                  <a:pt x="1555580" y="3111160"/>
                </a:cubicBezTo>
                <a:cubicBezTo>
                  <a:pt x="696457" y="3111160"/>
                  <a:pt x="0" y="2414703"/>
                  <a:pt x="0" y="1555580"/>
                </a:cubicBezTo>
                <a:cubicBezTo>
                  <a:pt x="0" y="696457"/>
                  <a:pt x="696457" y="0"/>
                  <a:pt x="1555580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089536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75B5C6-B1F5-4252-A335-9D584ED228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109" y="756608"/>
            <a:ext cx="6186465" cy="5904251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pt-BR" sz="3600" dirty="0"/>
              <a:t>O Deus a quem oramos é bom:</a:t>
            </a:r>
            <a:br>
              <a:rPr lang="pt-BR" sz="3600" dirty="0"/>
            </a:br>
            <a:br>
              <a:rPr lang="pt-BR" sz="3600" dirty="0"/>
            </a:br>
            <a:r>
              <a:rPr lang="pt-BR" sz="3600" dirty="0"/>
              <a:t> Porque o SENHOR é bom, (</a:t>
            </a:r>
            <a:r>
              <a:rPr lang="pt-BR" sz="3600" dirty="0" err="1"/>
              <a:t>tov</a:t>
            </a:r>
            <a:r>
              <a:rPr lang="pt-BR" sz="3600" dirty="0"/>
              <a:t>) a sua misericórdia (</a:t>
            </a:r>
            <a:r>
              <a:rPr lang="pt-BR" sz="3600" dirty="0" err="1"/>
              <a:t>hesed</a:t>
            </a:r>
            <a:r>
              <a:rPr lang="pt-BR" sz="3600" dirty="0"/>
              <a:t>) dura para sempre, e, de geração em geração, a sua fidelidade (</a:t>
            </a:r>
            <a:r>
              <a:rPr lang="pt-BR" sz="3600" baseline="30000" dirty="0" err="1"/>
              <a:t>e</a:t>
            </a:r>
            <a:r>
              <a:rPr lang="pt-BR" sz="3600" dirty="0" err="1"/>
              <a:t>munah</a:t>
            </a:r>
            <a:r>
              <a:rPr lang="pt-BR" sz="3600" dirty="0"/>
              <a:t>) – </a:t>
            </a:r>
            <a:r>
              <a:rPr lang="pt-BR" sz="3600" dirty="0" err="1"/>
              <a:t>Sl</a:t>
            </a:r>
            <a:r>
              <a:rPr lang="pt-BR" sz="3600" dirty="0"/>
              <a:t> 100.5</a:t>
            </a:r>
            <a:br>
              <a:rPr lang="pt-BR" sz="3200" dirty="0"/>
            </a:br>
            <a:br>
              <a:rPr lang="pt-BR" sz="3200" dirty="0"/>
            </a:br>
            <a:br>
              <a:rPr lang="pt-BR" sz="3200" dirty="0"/>
            </a:br>
            <a:endParaRPr lang="pt-BR" sz="28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DBDC770-36CC-4C5F-95C5-AA277176E1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3526" y="73844"/>
            <a:ext cx="6084157" cy="594661"/>
          </a:xfrm>
        </p:spPr>
        <p:txBody>
          <a:bodyPr>
            <a:noAutofit/>
          </a:bodyPr>
          <a:lstStyle/>
          <a:p>
            <a:r>
              <a:rPr lang="pt-BR" sz="3600" b="1" dirty="0"/>
              <a:t>O DEUS A QUEM ORAMOS</a:t>
            </a:r>
          </a:p>
        </p:txBody>
      </p:sp>
      <p:pic>
        <p:nvPicPr>
          <p:cNvPr id="22" name="Picture 3" descr="Uma praia de areia preta e águas azuis profundas">
            <a:extLst>
              <a:ext uri="{FF2B5EF4-FFF2-40B4-BE49-F238E27FC236}">
                <a16:creationId xmlns:a16="http://schemas.microsoft.com/office/drawing/2014/main" id="{F0F653C7-7109-E4A8-C8E3-2F268E8E42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750" r="16748" b="-2"/>
          <a:stretch/>
        </p:blipFill>
        <p:spPr>
          <a:xfrm>
            <a:off x="6306574" y="552339"/>
            <a:ext cx="5728174" cy="5728174"/>
          </a:xfrm>
          <a:custGeom>
            <a:avLst/>
            <a:gdLst/>
            <a:ahLst/>
            <a:cxnLst/>
            <a:rect l="l" t="t" r="r" b="b"/>
            <a:pathLst>
              <a:path w="3111160" h="3111160">
                <a:moveTo>
                  <a:pt x="1555580" y="0"/>
                </a:moveTo>
                <a:cubicBezTo>
                  <a:pt x="2414703" y="0"/>
                  <a:pt x="3111160" y="696457"/>
                  <a:pt x="3111160" y="1555580"/>
                </a:cubicBezTo>
                <a:cubicBezTo>
                  <a:pt x="3111160" y="2414703"/>
                  <a:pt x="2414703" y="3111160"/>
                  <a:pt x="1555580" y="3111160"/>
                </a:cubicBezTo>
                <a:cubicBezTo>
                  <a:pt x="696457" y="3111160"/>
                  <a:pt x="0" y="2414703"/>
                  <a:pt x="0" y="1555580"/>
                </a:cubicBezTo>
                <a:cubicBezTo>
                  <a:pt x="0" y="696457"/>
                  <a:pt x="696457" y="0"/>
                  <a:pt x="1555580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351778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75B5C6-B1F5-4252-A335-9D584ED228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3360" y="731441"/>
            <a:ext cx="6186465" cy="5904251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pt-BR" sz="3600" dirty="0"/>
              <a:t>Se orássemos a um Deus santo, verdadeiro e justo que não fosse bom estaríamos orando a um ser tirano e implacável.</a:t>
            </a:r>
            <a:br>
              <a:rPr lang="pt-BR" sz="3600" dirty="0"/>
            </a:br>
            <a:r>
              <a:rPr lang="pt-BR" sz="3600" dirty="0"/>
              <a:t>Mas o Pai nosso que está no céu é também aquele que habita </a:t>
            </a:r>
            <a:br>
              <a:rPr lang="pt-BR" sz="3600" dirty="0"/>
            </a:br>
            <a:r>
              <a:rPr lang="pt-BR" sz="3600" dirty="0"/>
              <a:t>“com o contrito e abatido de espírito, para vivificar o espírito dos abatidos e vivificar o coração dos contritos” – </a:t>
            </a:r>
            <a:r>
              <a:rPr lang="pt-BR" sz="3600" dirty="0" err="1"/>
              <a:t>Is</a:t>
            </a:r>
            <a:r>
              <a:rPr lang="pt-BR" sz="3600" dirty="0"/>
              <a:t> 57.15</a:t>
            </a:r>
            <a:br>
              <a:rPr lang="pt-BR" sz="3600" dirty="0"/>
            </a:br>
            <a:endParaRPr lang="pt-BR" sz="28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DBDC770-36CC-4C5F-95C5-AA277176E1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3526" y="73844"/>
            <a:ext cx="6084157" cy="594661"/>
          </a:xfrm>
        </p:spPr>
        <p:txBody>
          <a:bodyPr>
            <a:noAutofit/>
          </a:bodyPr>
          <a:lstStyle/>
          <a:p>
            <a:r>
              <a:rPr lang="pt-BR" sz="3600" b="1" dirty="0"/>
              <a:t>O DEUS A QUEM ORAMOS</a:t>
            </a:r>
          </a:p>
        </p:txBody>
      </p:sp>
      <p:pic>
        <p:nvPicPr>
          <p:cNvPr id="22" name="Picture 3" descr="Uma praia de areia preta e águas azuis profundas">
            <a:extLst>
              <a:ext uri="{FF2B5EF4-FFF2-40B4-BE49-F238E27FC236}">
                <a16:creationId xmlns:a16="http://schemas.microsoft.com/office/drawing/2014/main" id="{F0F653C7-7109-E4A8-C8E3-2F268E8E42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750" r="16748" b="-2"/>
          <a:stretch/>
        </p:blipFill>
        <p:spPr>
          <a:xfrm>
            <a:off x="6306574" y="552339"/>
            <a:ext cx="5728174" cy="5728174"/>
          </a:xfrm>
          <a:custGeom>
            <a:avLst/>
            <a:gdLst/>
            <a:ahLst/>
            <a:cxnLst/>
            <a:rect l="l" t="t" r="r" b="b"/>
            <a:pathLst>
              <a:path w="3111160" h="3111160">
                <a:moveTo>
                  <a:pt x="1555580" y="0"/>
                </a:moveTo>
                <a:cubicBezTo>
                  <a:pt x="2414703" y="0"/>
                  <a:pt x="3111160" y="696457"/>
                  <a:pt x="3111160" y="1555580"/>
                </a:cubicBezTo>
                <a:cubicBezTo>
                  <a:pt x="3111160" y="2414703"/>
                  <a:pt x="2414703" y="3111160"/>
                  <a:pt x="1555580" y="3111160"/>
                </a:cubicBezTo>
                <a:cubicBezTo>
                  <a:pt x="696457" y="3111160"/>
                  <a:pt x="0" y="2414703"/>
                  <a:pt x="0" y="1555580"/>
                </a:cubicBezTo>
                <a:cubicBezTo>
                  <a:pt x="0" y="696457"/>
                  <a:pt x="696457" y="0"/>
                  <a:pt x="1555580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16617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75B5C6-B1F5-4252-A335-9D584ED228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109" y="756608"/>
            <a:ext cx="6186465" cy="5904251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pt-BR" sz="3200" dirty="0"/>
              <a:t>Bondade – </a:t>
            </a:r>
            <a:r>
              <a:rPr lang="pt-BR" sz="3200" dirty="0" err="1"/>
              <a:t>tov</a:t>
            </a:r>
            <a:r>
              <a:rPr lang="pt-BR" sz="3200" dirty="0"/>
              <a:t> – é o conceito mais geral usado no AT.</a:t>
            </a:r>
            <a:br>
              <a:rPr lang="pt-BR" sz="3200" dirty="0"/>
            </a:br>
            <a:r>
              <a:rPr lang="pt-BR" sz="3200" dirty="0"/>
              <a:t>Jesus afirmou que Deus é bom para com todos:</a:t>
            </a:r>
            <a:br>
              <a:rPr lang="pt-BR" sz="3200" dirty="0"/>
            </a:br>
            <a:br>
              <a:rPr lang="pt-BR" sz="3200" dirty="0"/>
            </a:br>
            <a:r>
              <a:rPr lang="pt-BR" sz="3200" dirty="0"/>
              <a:t>Eu, porém, vos digo: amai os vossos inimigos e orai pelos que vos perseguem; para que vos torneis filhos do vosso Pai celeste, porque ele faz nascer o seu sol sobre maus e bons e vir chuvas sobre justos e injustos – </a:t>
            </a:r>
            <a:r>
              <a:rPr lang="pt-BR" sz="3200" dirty="0" err="1"/>
              <a:t>Mt</a:t>
            </a:r>
            <a:r>
              <a:rPr lang="pt-BR" sz="3200" dirty="0"/>
              <a:t> 5.44 e 45</a:t>
            </a:r>
            <a:br>
              <a:rPr lang="pt-BR" sz="3200" dirty="0"/>
            </a:br>
            <a:endParaRPr lang="pt-BR" sz="32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DBDC770-36CC-4C5F-95C5-AA277176E1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3526" y="73844"/>
            <a:ext cx="6084157" cy="594661"/>
          </a:xfrm>
        </p:spPr>
        <p:txBody>
          <a:bodyPr>
            <a:noAutofit/>
          </a:bodyPr>
          <a:lstStyle/>
          <a:p>
            <a:r>
              <a:rPr lang="pt-BR" sz="3600" b="1" dirty="0"/>
              <a:t>O DEUS A QUEM ORAMOS</a:t>
            </a:r>
          </a:p>
        </p:txBody>
      </p:sp>
      <p:pic>
        <p:nvPicPr>
          <p:cNvPr id="22" name="Picture 3" descr="Uma praia de areia preta e águas azuis profundas">
            <a:extLst>
              <a:ext uri="{FF2B5EF4-FFF2-40B4-BE49-F238E27FC236}">
                <a16:creationId xmlns:a16="http://schemas.microsoft.com/office/drawing/2014/main" id="{F0F653C7-7109-E4A8-C8E3-2F268E8E42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750" r="16748" b="-2"/>
          <a:stretch/>
        </p:blipFill>
        <p:spPr>
          <a:xfrm>
            <a:off x="6306574" y="552339"/>
            <a:ext cx="5728174" cy="5728174"/>
          </a:xfrm>
          <a:custGeom>
            <a:avLst/>
            <a:gdLst/>
            <a:ahLst/>
            <a:cxnLst/>
            <a:rect l="l" t="t" r="r" b="b"/>
            <a:pathLst>
              <a:path w="3111160" h="3111160">
                <a:moveTo>
                  <a:pt x="1555580" y="0"/>
                </a:moveTo>
                <a:cubicBezTo>
                  <a:pt x="2414703" y="0"/>
                  <a:pt x="3111160" y="696457"/>
                  <a:pt x="3111160" y="1555580"/>
                </a:cubicBezTo>
                <a:cubicBezTo>
                  <a:pt x="3111160" y="2414703"/>
                  <a:pt x="2414703" y="3111160"/>
                  <a:pt x="1555580" y="3111160"/>
                </a:cubicBezTo>
                <a:cubicBezTo>
                  <a:pt x="696457" y="3111160"/>
                  <a:pt x="0" y="2414703"/>
                  <a:pt x="0" y="1555580"/>
                </a:cubicBezTo>
                <a:cubicBezTo>
                  <a:pt x="0" y="696457"/>
                  <a:pt x="696457" y="0"/>
                  <a:pt x="1555580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955454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75B5C6-B1F5-4252-A335-9D584ED228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109" y="756608"/>
            <a:ext cx="6186465" cy="5904251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pt-BR" sz="3200" dirty="0"/>
              <a:t>O adjetivo hebraico ocorre 562 vezes no AT indicando a natureza benévola de Deus.</a:t>
            </a:r>
            <a:br>
              <a:rPr lang="pt-BR" sz="3200" dirty="0"/>
            </a:br>
            <a:r>
              <a:rPr lang="pt-BR" sz="3200" dirty="0"/>
              <a:t>Ele indica o caráter de Deus em relação a toda a sua criação.</a:t>
            </a:r>
            <a:br>
              <a:rPr lang="pt-BR" sz="3200" dirty="0"/>
            </a:br>
            <a:r>
              <a:rPr lang="pt-BR" sz="3200" dirty="0"/>
              <a:t>Deus é:</a:t>
            </a:r>
            <a:br>
              <a:rPr lang="pt-BR" sz="3200" dirty="0"/>
            </a:br>
            <a:r>
              <a:rPr lang="pt-BR" sz="3200" dirty="0"/>
              <a:t>1. Essencialmente bom – a bondade é parte de sua natureza</a:t>
            </a:r>
            <a:br>
              <a:rPr lang="pt-BR" sz="3200" dirty="0"/>
            </a:br>
            <a:r>
              <a:rPr lang="pt-BR" sz="3200" dirty="0"/>
              <a:t>2. Necessariamente bom – </a:t>
            </a:r>
            <a:r>
              <a:rPr lang="pt-BR" sz="3200" dirty="0" err="1"/>
              <a:t>Sl</a:t>
            </a:r>
            <a:r>
              <a:rPr lang="pt-BR" sz="3200" dirty="0"/>
              <a:t> 119.68</a:t>
            </a:r>
            <a:br>
              <a:rPr lang="pt-BR" sz="3200" dirty="0"/>
            </a:br>
            <a:r>
              <a:rPr lang="pt-BR" sz="3200" dirty="0"/>
              <a:t>3. Imutavelmente bom – </a:t>
            </a:r>
            <a:r>
              <a:rPr lang="pt-BR" sz="3200" dirty="0" err="1"/>
              <a:t>Sl</a:t>
            </a:r>
            <a:r>
              <a:rPr lang="pt-BR" sz="3200" dirty="0"/>
              <a:t> 52.1</a:t>
            </a:r>
            <a:br>
              <a:rPr lang="pt-BR" sz="3200" dirty="0"/>
            </a:br>
            <a:br>
              <a:rPr lang="pt-BR" sz="3200" dirty="0"/>
            </a:br>
            <a:endParaRPr lang="pt-BR" sz="32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DBDC770-36CC-4C5F-95C5-AA277176E1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3526" y="73844"/>
            <a:ext cx="6084157" cy="594661"/>
          </a:xfrm>
        </p:spPr>
        <p:txBody>
          <a:bodyPr>
            <a:noAutofit/>
          </a:bodyPr>
          <a:lstStyle/>
          <a:p>
            <a:r>
              <a:rPr lang="pt-BR" sz="3600" b="1" dirty="0"/>
              <a:t>O DEUS A QUEM ORAMOS</a:t>
            </a:r>
          </a:p>
        </p:txBody>
      </p:sp>
      <p:pic>
        <p:nvPicPr>
          <p:cNvPr id="22" name="Picture 3" descr="Uma praia de areia preta e águas azuis profundas">
            <a:extLst>
              <a:ext uri="{FF2B5EF4-FFF2-40B4-BE49-F238E27FC236}">
                <a16:creationId xmlns:a16="http://schemas.microsoft.com/office/drawing/2014/main" id="{F0F653C7-7109-E4A8-C8E3-2F268E8E42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750" r="16748" b="-2"/>
          <a:stretch/>
        </p:blipFill>
        <p:spPr>
          <a:xfrm>
            <a:off x="6306574" y="552339"/>
            <a:ext cx="5728174" cy="5728174"/>
          </a:xfrm>
          <a:custGeom>
            <a:avLst/>
            <a:gdLst/>
            <a:ahLst/>
            <a:cxnLst/>
            <a:rect l="l" t="t" r="r" b="b"/>
            <a:pathLst>
              <a:path w="3111160" h="3111160">
                <a:moveTo>
                  <a:pt x="1555580" y="0"/>
                </a:moveTo>
                <a:cubicBezTo>
                  <a:pt x="2414703" y="0"/>
                  <a:pt x="3111160" y="696457"/>
                  <a:pt x="3111160" y="1555580"/>
                </a:cubicBezTo>
                <a:cubicBezTo>
                  <a:pt x="3111160" y="2414703"/>
                  <a:pt x="2414703" y="3111160"/>
                  <a:pt x="1555580" y="3111160"/>
                </a:cubicBezTo>
                <a:cubicBezTo>
                  <a:pt x="696457" y="3111160"/>
                  <a:pt x="0" y="2414703"/>
                  <a:pt x="0" y="1555580"/>
                </a:cubicBezTo>
                <a:cubicBezTo>
                  <a:pt x="0" y="696457"/>
                  <a:pt x="696457" y="0"/>
                  <a:pt x="1555580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387257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75B5C6-B1F5-4252-A335-9D584ED228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109" y="756608"/>
            <a:ext cx="6186465" cy="5904251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pt-BR" sz="3200" dirty="0"/>
              <a:t>Bondade é “aquela perfeição de Deus que o mantém solícito para tratar generosa e ternamente todas as suas criaturas” (</a:t>
            </a:r>
            <a:r>
              <a:rPr lang="pt-BR" sz="3200" dirty="0" err="1"/>
              <a:t>Berkhof</a:t>
            </a:r>
            <a:r>
              <a:rPr lang="pt-BR" sz="3200" dirty="0"/>
              <a:t>)</a:t>
            </a:r>
            <a:br>
              <a:rPr lang="pt-BR" sz="3200" dirty="0"/>
            </a:br>
            <a:br>
              <a:rPr lang="pt-BR" sz="3200" dirty="0"/>
            </a:br>
            <a:r>
              <a:rPr lang="pt-BR" sz="3200" dirty="0"/>
              <a:t>Tu, SENHOR, preservas os homens e os animais. Como é preciosa, ó Deus, a tua benignidade! Por isso, os filhos dos homens se acolhem à sombra das tuas asas – </a:t>
            </a:r>
            <a:r>
              <a:rPr lang="pt-BR" sz="3200" dirty="0" err="1"/>
              <a:t>Sl</a:t>
            </a:r>
            <a:r>
              <a:rPr lang="pt-BR" sz="3200" dirty="0"/>
              <a:t> 36.6b e 7</a:t>
            </a:r>
            <a:br>
              <a:rPr lang="pt-BR" sz="3200" dirty="0"/>
            </a:br>
            <a:br>
              <a:rPr lang="pt-BR" sz="3200" dirty="0"/>
            </a:br>
            <a:endParaRPr lang="pt-BR" sz="32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DBDC770-36CC-4C5F-95C5-AA277176E1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3526" y="73844"/>
            <a:ext cx="6084157" cy="594661"/>
          </a:xfrm>
        </p:spPr>
        <p:txBody>
          <a:bodyPr>
            <a:noAutofit/>
          </a:bodyPr>
          <a:lstStyle/>
          <a:p>
            <a:r>
              <a:rPr lang="pt-BR" sz="3600" b="1" dirty="0"/>
              <a:t>O DEUS A QUEM ORAMOS</a:t>
            </a:r>
          </a:p>
        </p:txBody>
      </p:sp>
      <p:pic>
        <p:nvPicPr>
          <p:cNvPr id="22" name="Picture 3" descr="Uma praia de areia preta e águas azuis profundas">
            <a:extLst>
              <a:ext uri="{FF2B5EF4-FFF2-40B4-BE49-F238E27FC236}">
                <a16:creationId xmlns:a16="http://schemas.microsoft.com/office/drawing/2014/main" id="{F0F653C7-7109-E4A8-C8E3-2F268E8E42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750" r="16748" b="-2"/>
          <a:stretch/>
        </p:blipFill>
        <p:spPr>
          <a:xfrm>
            <a:off x="6306574" y="552339"/>
            <a:ext cx="5728174" cy="5728174"/>
          </a:xfrm>
          <a:custGeom>
            <a:avLst/>
            <a:gdLst/>
            <a:ahLst/>
            <a:cxnLst/>
            <a:rect l="l" t="t" r="r" b="b"/>
            <a:pathLst>
              <a:path w="3111160" h="3111160">
                <a:moveTo>
                  <a:pt x="1555580" y="0"/>
                </a:moveTo>
                <a:cubicBezTo>
                  <a:pt x="2414703" y="0"/>
                  <a:pt x="3111160" y="696457"/>
                  <a:pt x="3111160" y="1555580"/>
                </a:cubicBezTo>
                <a:cubicBezTo>
                  <a:pt x="3111160" y="2414703"/>
                  <a:pt x="2414703" y="3111160"/>
                  <a:pt x="1555580" y="3111160"/>
                </a:cubicBezTo>
                <a:cubicBezTo>
                  <a:pt x="696457" y="3111160"/>
                  <a:pt x="0" y="2414703"/>
                  <a:pt x="0" y="1555580"/>
                </a:cubicBezTo>
                <a:cubicBezTo>
                  <a:pt x="0" y="696457"/>
                  <a:pt x="696457" y="0"/>
                  <a:pt x="1555580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0586948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75B5C6-B1F5-4252-A335-9D584ED228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109" y="756608"/>
            <a:ext cx="6186465" cy="5904251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pt-BR" sz="3200" dirty="0" err="1"/>
              <a:t>Hesed</a:t>
            </a:r>
            <a:r>
              <a:rPr lang="pt-BR" sz="3200" dirty="0"/>
              <a:t> – geralmente traduzido por misericórdia – é o termo mais específico para designar a bondade de Deus para com o seu povo.</a:t>
            </a:r>
            <a:br>
              <a:rPr lang="pt-BR" sz="3200" dirty="0"/>
            </a:br>
            <a:br>
              <a:rPr lang="pt-BR" sz="3200" dirty="0"/>
            </a:br>
            <a:r>
              <a:rPr lang="pt-BR" sz="3200" dirty="0"/>
              <a:t>A NVI traduz </a:t>
            </a:r>
            <a:r>
              <a:rPr lang="pt-BR" sz="3200" dirty="0" err="1"/>
              <a:t>hesed</a:t>
            </a:r>
            <a:r>
              <a:rPr lang="pt-BR" sz="3200" dirty="0"/>
              <a:t> como “amor leal”:</a:t>
            </a:r>
            <a:br>
              <a:rPr lang="pt-BR" sz="3200" dirty="0"/>
            </a:br>
            <a:br>
              <a:rPr lang="pt-BR" sz="3200" dirty="0"/>
            </a:br>
            <a:r>
              <a:rPr lang="pt-BR" sz="3200" dirty="0"/>
              <a:t>Pois o Senhor é bom e o seu amor leal é eterno; a sua fidelidade permanece por todas as gerações –</a:t>
            </a:r>
            <a:br>
              <a:rPr lang="pt-BR" sz="3200" dirty="0"/>
            </a:br>
            <a:r>
              <a:rPr lang="pt-BR" sz="3200" dirty="0" err="1"/>
              <a:t>Sl</a:t>
            </a:r>
            <a:r>
              <a:rPr lang="pt-BR" sz="3200" dirty="0"/>
              <a:t> 100.5</a:t>
            </a:r>
            <a:br>
              <a:rPr lang="pt-BR" sz="3200" dirty="0"/>
            </a:br>
            <a:endParaRPr lang="pt-BR" sz="32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DBDC770-36CC-4C5F-95C5-AA277176E1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3526" y="73844"/>
            <a:ext cx="6084157" cy="594661"/>
          </a:xfrm>
        </p:spPr>
        <p:txBody>
          <a:bodyPr>
            <a:noAutofit/>
          </a:bodyPr>
          <a:lstStyle/>
          <a:p>
            <a:r>
              <a:rPr lang="pt-BR" sz="3600" b="1" dirty="0"/>
              <a:t>O DEUS A QUEM ORAMOS</a:t>
            </a:r>
          </a:p>
        </p:txBody>
      </p:sp>
      <p:pic>
        <p:nvPicPr>
          <p:cNvPr id="22" name="Picture 3" descr="Uma praia de areia preta e águas azuis profundas">
            <a:extLst>
              <a:ext uri="{FF2B5EF4-FFF2-40B4-BE49-F238E27FC236}">
                <a16:creationId xmlns:a16="http://schemas.microsoft.com/office/drawing/2014/main" id="{F0F653C7-7109-E4A8-C8E3-2F268E8E42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750" r="16748" b="-2"/>
          <a:stretch/>
        </p:blipFill>
        <p:spPr>
          <a:xfrm>
            <a:off x="6306574" y="552339"/>
            <a:ext cx="5728174" cy="5728174"/>
          </a:xfrm>
          <a:custGeom>
            <a:avLst/>
            <a:gdLst/>
            <a:ahLst/>
            <a:cxnLst/>
            <a:rect l="l" t="t" r="r" b="b"/>
            <a:pathLst>
              <a:path w="3111160" h="3111160">
                <a:moveTo>
                  <a:pt x="1555580" y="0"/>
                </a:moveTo>
                <a:cubicBezTo>
                  <a:pt x="2414703" y="0"/>
                  <a:pt x="3111160" y="696457"/>
                  <a:pt x="3111160" y="1555580"/>
                </a:cubicBezTo>
                <a:cubicBezTo>
                  <a:pt x="3111160" y="2414703"/>
                  <a:pt x="2414703" y="3111160"/>
                  <a:pt x="1555580" y="3111160"/>
                </a:cubicBezTo>
                <a:cubicBezTo>
                  <a:pt x="696457" y="3111160"/>
                  <a:pt x="0" y="2414703"/>
                  <a:pt x="0" y="1555580"/>
                </a:cubicBezTo>
                <a:cubicBezTo>
                  <a:pt x="0" y="696457"/>
                  <a:pt x="696457" y="0"/>
                  <a:pt x="1555580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7727761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75B5C6-B1F5-4252-A335-9D584ED228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109" y="756608"/>
            <a:ext cx="6186465" cy="5904251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pt-BR" sz="3200" dirty="0" err="1"/>
              <a:t>Hesed</a:t>
            </a:r>
            <a:r>
              <a:rPr lang="pt-BR" sz="3200" dirty="0"/>
              <a:t> é o amor de Deus com o qual ama seu povo, seus escolhidos, seus filhos:</a:t>
            </a:r>
            <a:br>
              <a:rPr lang="pt-BR" sz="3200" dirty="0"/>
            </a:br>
            <a:br>
              <a:rPr lang="pt-BR" sz="3200" dirty="0"/>
            </a:br>
            <a:r>
              <a:rPr lang="pt-BR" sz="3200" dirty="0"/>
              <a:t>As misericórdias (</a:t>
            </a:r>
            <a:r>
              <a:rPr lang="pt-BR" sz="3200" dirty="0" err="1"/>
              <a:t>hesed</a:t>
            </a:r>
            <a:r>
              <a:rPr lang="pt-BR" sz="3200" dirty="0"/>
              <a:t>) do SENHOR são a causa de não sermos consumidos, porque as suas misericórdias (</a:t>
            </a:r>
            <a:r>
              <a:rPr lang="pt-BR" sz="3200" dirty="0" err="1"/>
              <a:t>hesed</a:t>
            </a:r>
            <a:r>
              <a:rPr lang="pt-BR" sz="3200" dirty="0"/>
              <a:t>) não têm fim; </a:t>
            </a:r>
            <a:br>
              <a:rPr lang="pt-BR" sz="3200" dirty="0"/>
            </a:br>
            <a:r>
              <a:rPr lang="pt-BR" sz="3200" dirty="0"/>
              <a:t>renovam-se cada manhã. Grande é a tua fidelidade (</a:t>
            </a:r>
            <a:r>
              <a:rPr lang="pt-BR" sz="3200" baseline="30000" dirty="0" err="1"/>
              <a:t>e</a:t>
            </a:r>
            <a:r>
              <a:rPr lang="pt-BR" sz="3200" dirty="0" err="1"/>
              <a:t>munah</a:t>
            </a:r>
            <a:r>
              <a:rPr lang="pt-BR" sz="3200" dirty="0"/>
              <a:t>) – </a:t>
            </a:r>
            <a:r>
              <a:rPr lang="pt-BR" sz="3200" dirty="0" err="1"/>
              <a:t>Lm</a:t>
            </a:r>
            <a:r>
              <a:rPr lang="pt-BR" sz="3200" dirty="0"/>
              <a:t> 3.22 e 23</a:t>
            </a:r>
            <a:br>
              <a:rPr lang="pt-BR" sz="3200" dirty="0"/>
            </a:br>
            <a:br>
              <a:rPr lang="pt-BR" sz="3200" dirty="0"/>
            </a:br>
            <a:endParaRPr lang="pt-BR" sz="32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DBDC770-36CC-4C5F-95C5-AA277176E1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3526" y="73844"/>
            <a:ext cx="6084157" cy="594661"/>
          </a:xfrm>
        </p:spPr>
        <p:txBody>
          <a:bodyPr>
            <a:noAutofit/>
          </a:bodyPr>
          <a:lstStyle/>
          <a:p>
            <a:r>
              <a:rPr lang="pt-BR" sz="3600" b="1" dirty="0"/>
              <a:t>O DEUS A QUEM ORAMOS</a:t>
            </a:r>
          </a:p>
        </p:txBody>
      </p:sp>
      <p:pic>
        <p:nvPicPr>
          <p:cNvPr id="22" name="Picture 3" descr="Uma praia de areia preta e águas azuis profundas">
            <a:extLst>
              <a:ext uri="{FF2B5EF4-FFF2-40B4-BE49-F238E27FC236}">
                <a16:creationId xmlns:a16="http://schemas.microsoft.com/office/drawing/2014/main" id="{F0F653C7-7109-E4A8-C8E3-2F268E8E42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750" r="16748" b="-2"/>
          <a:stretch/>
        </p:blipFill>
        <p:spPr>
          <a:xfrm>
            <a:off x="6306574" y="552339"/>
            <a:ext cx="5728174" cy="5728174"/>
          </a:xfrm>
          <a:custGeom>
            <a:avLst/>
            <a:gdLst/>
            <a:ahLst/>
            <a:cxnLst/>
            <a:rect l="l" t="t" r="r" b="b"/>
            <a:pathLst>
              <a:path w="3111160" h="3111160">
                <a:moveTo>
                  <a:pt x="1555580" y="0"/>
                </a:moveTo>
                <a:cubicBezTo>
                  <a:pt x="2414703" y="0"/>
                  <a:pt x="3111160" y="696457"/>
                  <a:pt x="3111160" y="1555580"/>
                </a:cubicBezTo>
                <a:cubicBezTo>
                  <a:pt x="3111160" y="2414703"/>
                  <a:pt x="2414703" y="3111160"/>
                  <a:pt x="1555580" y="3111160"/>
                </a:cubicBezTo>
                <a:cubicBezTo>
                  <a:pt x="696457" y="3111160"/>
                  <a:pt x="0" y="2414703"/>
                  <a:pt x="0" y="1555580"/>
                </a:cubicBezTo>
                <a:cubicBezTo>
                  <a:pt x="0" y="696457"/>
                  <a:pt x="696457" y="0"/>
                  <a:pt x="1555580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9885090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1501</Words>
  <Application>Microsoft Office PowerPoint</Application>
  <PresentationFormat>Widescreen</PresentationFormat>
  <Paragraphs>51</Paragraphs>
  <Slides>26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26</vt:i4>
      </vt:variant>
    </vt:vector>
  </HeadingPairs>
  <TitlesOfParts>
    <vt:vector size="30" baseType="lpstr">
      <vt:lpstr>Arial</vt:lpstr>
      <vt:lpstr>Calibri</vt:lpstr>
      <vt:lpstr>Calibri Light</vt:lpstr>
      <vt:lpstr>Tema do Office</vt:lpstr>
      <vt:lpstr>MAIS IMPORTANTE QUE ORAR  É  SABER A QUEM DIRIGIMOS  NOSSAS ORAÇÕES TIMOTHY KELLER </vt:lpstr>
      <vt:lpstr>Apresentação do PowerPoint</vt:lpstr>
      <vt:lpstr>O Deus a quem oramos é bom:   Porque o SENHOR é bom, (tov) a sua misericórdia (hesed) dura para sempre, e, de geração em geração, a sua fidelidade (emunah) – Sl 100.5   </vt:lpstr>
      <vt:lpstr>Se orássemos a um Deus santo, verdadeiro e justo que não fosse bom estaríamos orando a um ser tirano e implacável. Mas o Pai nosso que está no céu é também aquele que habita  “com o contrito e abatido de espírito, para vivificar o espírito dos abatidos e vivificar o coração dos contritos” – Is 57.15 </vt:lpstr>
      <vt:lpstr>Bondade – tov – é o conceito mais geral usado no AT. Jesus afirmou que Deus é bom para com todos:  Eu, porém, vos digo: amai os vossos inimigos e orai pelos que vos perseguem; para que vos torneis filhos do vosso Pai celeste, porque ele faz nascer o seu sol sobre maus e bons e vir chuvas sobre justos e injustos – Mt 5.44 e 45 </vt:lpstr>
      <vt:lpstr>O adjetivo hebraico ocorre 562 vezes no AT indicando a natureza benévola de Deus. Ele indica o caráter de Deus em relação a toda a sua criação. Deus é: 1. Essencialmente bom – a bondade é parte de sua natureza 2. Necessariamente bom – Sl 119.68 3. Imutavelmente bom – Sl 52.1  </vt:lpstr>
      <vt:lpstr>Bondade é “aquela perfeição de Deus que o mantém solícito para tratar generosa e ternamente todas as suas criaturas” (Berkhof)  Tu, SENHOR, preservas os homens e os animais. Como é preciosa, ó Deus, a tua benignidade! Por isso, os filhos dos homens se acolhem à sombra das tuas asas – Sl 36.6b e 7  </vt:lpstr>
      <vt:lpstr>Hesed – geralmente traduzido por misericórdia – é o termo mais específico para designar a bondade de Deus para com o seu povo.  A NVI traduz hesed como “amor leal”:  Pois o Senhor é bom e o seu amor leal é eterno; a sua fidelidade permanece por todas as gerações – Sl 100.5 </vt:lpstr>
      <vt:lpstr>Hesed é o amor de Deus com o qual ama seu povo, seus escolhidos, seus filhos:  As misericórdias (hesed) do SENHOR são a causa de não sermos consumidos, porque as suas misericórdias (hesed) não têm fim;  renovam-se cada manhã. Grande é a tua fidelidade (emunah) – Lm 3.22 e 23  </vt:lpstr>
      <vt:lpstr>Bondade e Misericórdia:  Bondade e misericórdia certamente me seguirão todos os dias da minha vida; e habitarei na Casa do SENHOR para todo o sempre – Sl 23.6  Rendei graças ao SENHOR, porque ele é bom, porque a sua misericórdia dura para sempre – Sl 136.1 </vt:lpstr>
      <vt:lpstr>Misericórdia e Fidelidade Hesed (misericórdia) e emunah(fidelidade) formam um binômio muito comum no AT: E, passando o SENHOR por diante dele, clamou: SENHOR, SENHOR Deus compassivo, clemente e longânimo e grande em misericórdia e fidelidade;  que guarda a misericórdia em mil gerações, que perdoa a iniquidade, a transgressão e o pecado - Êx 34.6 e 7a </vt:lpstr>
      <vt:lpstr>Saberás, pois, que o SENHOR, teu Deus, é Deus, o Deus fiel, que guarda a aliança e a misericórdia até mil gerações aos que o amam e cumprem os seus mandamentos -  Dt 7.9   </vt:lpstr>
      <vt:lpstr>  Ele dos céus me envia o seu auxílio e me livra; cobre de vergonha os que me ferem. Envia a sua misericórdia e a sua fidelidade - Sl 57.3 Bom é render graças ao SENHOR e cantar louvores ao teu nome, ó Altíssimo,  anunciar de manhã a tua misericórdia e, durante as noites, a tua fidelidade - Sl 92.1 e 2  </vt:lpstr>
      <vt:lpstr>  O SENHOR fez notória a sua salvação; manifestou a sua justiça perante os olhos das nações.  Lembrou-se da sua misericórdia e da sua fidelidade para com a casa de Israel; todos os confins da terra viram a salvação do nosso Deus. - Sl 98.2 e 3   </vt:lpstr>
      <vt:lpstr>   Porque acima dos céus se eleva a tua misericórdia, e a tua fidelidade, para além das nuvens - Sl 108.4 Não a nós, SENHOR, não a nós, mas ao teu nome dá glória, por amor da tua misericórdia e da tua fidelidade - Sl 115.1  Louvai ao SENHOR, vós todos os gentios, louvai-o, todos os povos.  Porque mui grande é a sua misericórdia para conosco, e a fidelidade do SENHOR subsiste para sempre. Aleluia! 117.1 e 2</vt:lpstr>
      <vt:lpstr>A bondade de Deus se manifesta de várias formas:  Benignidade – O desejo de Deus de fazer o bem a toda a sua criação.  Misericórdia – A bondade de Deus dirigida aos que estão em absoluta miséria e necessidade  Graça – A bondade de Deus dirigida aos que não a merecem. </vt:lpstr>
      <vt:lpstr>A bondade de Deus é aquele princípio eterno da natureza divina que visa a promoção do bem estar e felicidade do universo.  A bondade divina no seu sentido objetivo denota a absoluta perfeição divina, ou a bondade divina essencial que é sua disposição e conduta graciosa para com suas criaturas. (Mueller)  </vt:lpstr>
      <vt:lpstr>A Benevolência  divina quer dizer a disposição de promover felicidade, bem-estar; a ideia de que Deus não busca seu próprio bem, antes o dos outros; todas as criaturas sensíveis são seus objetos.     </vt:lpstr>
      <vt:lpstr>Misericórdia é a bondade de Deus exercitada em benefício das necessidades das Suas criaturas, que estão em necessidade em aflição. Inclui pena, compaixão, paciência e brandura exercitadas para com o miserável ou necessitado.     </vt:lpstr>
      <vt:lpstr>A misericórdia de Deus é aquele princípio e qualidade que descreve sua disposição e ação em relação aos pecaminosos e sofredores, sustando penalidade merecidas e aliviando os angustiados. (BANCROFT)    </vt:lpstr>
      <vt:lpstr>A misericórdia de Deus contempla o homem como aquele que está carregando as consequências do pecado, que está em uma condição miserável, e que portanto, precisa da ajuda divina. (BERKHOF).     </vt:lpstr>
      <vt:lpstr>Graça é amor exercitado para com os indignos. Ele é a livre ação de Deus em benefício daqueles que estão sem merecimento, cuja liberdade de agir ficou garantida através da morte de Cristo.     </vt:lpstr>
      <vt:lpstr> GRAÇA E MISERICÓRDIA:  A graça de Deus difere da sua misericórdia em que a graça tem que ver com o homem pecaminoso sendo culpado, embora a sua misericórdia diz respeito ao homem pecaminoso sendo miserável.    </vt:lpstr>
      <vt:lpstr>Todas as bênçãos conferidas ao homem natural são misericórdia, no que diz respeito a socorrer na sua aflição; e a graça, no que diz respeito a conferir sobre os não merecidos.     </vt:lpstr>
      <vt:lpstr>A misericórdia de Deus salva do perigo; a graça de Deus proporciona uma nova criação ou criatura.  A misericórdia liberta seu objeto e a graça o transforma.     </vt:lpstr>
      <vt:lpstr>Quando, porém, se manifestou a benignidade de Deus, nosso Salvador, e o seu amor para com todos,  não por obras de justiça praticadas por nós, mas segundo sua misericórdia, ele nos salvou mediante o lavar regenerador e renovador do Espírito Santo - Tt 3.4 e 5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Marcos Henrique de Araújo</dc:creator>
  <cp:lastModifiedBy>Marcos Henrique de Araújo</cp:lastModifiedBy>
  <cp:revision>1</cp:revision>
  <dcterms:created xsi:type="dcterms:W3CDTF">2022-06-22T12:18:35Z</dcterms:created>
  <dcterms:modified xsi:type="dcterms:W3CDTF">2022-06-22T13:33:57Z</dcterms:modified>
</cp:coreProperties>
</file>